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7" r:id="rId3"/>
    <p:sldId id="260" r:id="rId4"/>
    <p:sldId id="264" r:id="rId5"/>
    <p:sldId id="265" r:id="rId6"/>
    <p:sldId id="258" r:id="rId7"/>
    <p:sldId id="25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2584" autoAdjust="0"/>
  </p:normalViewPr>
  <p:slideViewPr>
    <p:cSldViewPr snapToGrid="0">
      <p:cViewPr varScale="1">
        <p:scale>
          <a:sx n="50" d="100"/>
          <a:sy n="50" d="100"/>
        </p:scale>
        <p:origin x="36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1F210-E5F9-48F2-9DA6-57113AE783A8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89002-3BE9-4F98-BBD0-3AD6F6D9DB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15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89002-3BE9-4F98-BBD0-3AD6F6D9DB1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92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89002-3BE9-4F98-BBD0-3AD6F6D9DB1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458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89002-3BE9-4F98-BBD0-3AD6F6D9DB1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685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89002-3BE9-4F98-BBD0-3AD6F6D9DB1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586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89002-3BE9-4F98-BBD0-3AD6F6D9DB1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031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89002-3BE9-4F98-BBD0-3AD6F6D9DB1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439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9A2F-B8F6-4681-AAC9-6A6D9A0B587C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26E3-7049-44F6-82B7-1A51AC7B6A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84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9A2F-B8F6-4681-AAC9-6A6D9A0B587C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26E3-7049-44F6-82B7-1A51AC7B6A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93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9A2F-B8F6-4681-AAC9-6A6D9A0B587C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26E3-7049-44F6-82B7-1A51AC7B6A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00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9A2F-B8F6-4681-AAC9-6A6D9A0B587C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26E3-7049-44F6-82B7-1A51AC7B6A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86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9A2F-B8F6-4681-AAC9-6A6D9A0B587C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26E3-7049-44F6-82B7-1A51AC7B6A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82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9A2F-B8F6-4681-AAC9-6A6D9A0B587C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26E3-7049-44F6-82B7-1A51AC7B6A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15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9A2F-B8F6-4681-AAC9-6A6D9A0B587C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26E3-7049-44F6-82B7-1A51AC7B6A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990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9A2F-B8F6-4681-AAC9-6A6D9A0B587C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26E3-7049-44F6-82B7-1A51AC7B6A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49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9A2F-B8F6-4681-AAC9-6A6D9A0B587C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26E3-7049-44F6-82B7-1A51AC7B6A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35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9A2F-B8F6-4681-AAC9-6A6D9A0B587C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26E3-7049-44F6-82B7-1A51AC7B6A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77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9A2F-B8F6-4681-AAC9-6A6D9A0B587C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26E3-7049-44F6-82B7-1A51AC7B6A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519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19A2F-B8F6-4681-AAC9-6A6D9A0B587C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526E3-7049-44F6-82B7-1A51AC7B6A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90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1189320"/>
            <a:ext cx="9410700" cy="1545660"/>
            <a:chOff x="166368" y="2554748"/>
            <a:chExt cx="8684189" cy="524171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66368" y="2705834"/>
              <a:ext cx="8471102" cy="373085"/>
            </a:xfrm>
            <a:prstGeom prst="rect">
              <a:avLst/>
            </a:prstGeom>
            <a:solidFill>
              <a:srgbClr val="B9E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95507" rtl="0" eaLnBrk="1" latinLnBrk="0" hangingPunct="1">
                <a:defRPr sz="196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97754" algn="l" defTabSz="995507" rtl="0" eaLnBrk="1" latinLnBrk="0" hangingPunct="1">
                <a:defRPr sz="196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95507" algn="l" defTabSz="995507" rtl="0" eaLnBrk="1" latinLnBrk="0" hangingPunct="1">
                <a:defRPr sz="196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493261" algn="l" defTabSz="995507" rtl="0" eaLnBrk="1" latinLnBrk="0" hangingPunct="1">
                <a:defRPr sz="196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991015" algn="l" defTabSz="995507" rtl="0" eaLnBrk="1" latinLnBrk="0" hangingPunct="1">
                <a:defRPr sz="196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488768" algn="l" defTabSz="995507" rtl="0" eaLnBrk="1" latinLnBrk="0" hangingPunct="1">
                <a:defRPr sz="196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86522" algn="l" defTabSz="995507" rtl="0" eaLnBrk="1" latinLnBrk="0" hangingPunct="1">
                <a:defRPr sz="196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84275" algn="l" defTabSz="995507" rtl="0" eaLnBrk="1" latinLnBrk="0" hangingPunct="1">
                <a:defRPr sz="196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982029" algn="l" defTabSz="995507" rtl="0" eaLnBrk="1" latinLnBrk="0" hangingPunct="1">
                <a:defRPr sz="196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sz="1719"/>
            </a:p>
          </p:txBody>
        </p:sp>
        <p:grpSp>
          <p:nvGrpSpPr>
            <p:cNvPr id="4" name="Group 27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51915F4E-0E16-416E-A9B6-BCDBE8C7AE5C}"/>
                </a:ext>
              </a:extLst>
            </p:cNvPr>
            <p:cNvGrpSpPr/>
            <p:nvPr/>
          </p:nvGrpSpPr>
          <p:grpSpPr>
            <a:xfrm>
              <a:off x="4846886" y="2554748"/>
              <a:ext cx="4003671" cy="442201"/>
              <a:chOff x="1318543" y="2017034"/>
              <a:chExt cx="2952328" cy="367577"/>
            </a:xfrm>
          </p:grpSpPr>
          <p:sp>
            <p:nvSpPr>
              <p:cNvPr id="5" name="Rectangle 9">
                <a:extLst>
                  <a:ext uri="{FF2B5EF4-FFF2-40B4-BE49-F238E27FC236}">
                    <a16:creationId xmlns:lc="http://schemas.openxmlformats.org/drawingml/2006/lockedCanvas" xmlns:a16="http://schemas.microsoft.com/office/drawing/2014/main" xmlns="" id="{1CB1B6A3-0003-4AA5-8FDC-14E3A501556B}"/>
                  </a:ext>
                </a:extLst>
              </p:cNvPr>
              <p:cNvSpPr/>
              <p:nvPr/>
            </p:nvSpPr>
            <p:spPr>
              <a:xfrm>
                <a:off x="4104387" y="2019110"/>
                <a:ext cx="166484" cy="365501"/>
              </a:xfrm>
              <a:custGeom>
                <a:avLst/>
                <a:gdLst>
                  <a:gd name="connsiteX0" fmla="*/ 0 w 914400"/>
                  <a:gd name="connsiteY0" fmla="*/ 0 h 914400"/>
                  <a:gd name="connsiteX1" fmla="*/ 914400 w 914400"/>
                  <a:gd name="connsiteY1" fmla="*/ 0 h 914400"/>
                  <a:gd name="connsiteX2" fmla="*/ 914400 w 914400"/>
                  <a:gd name="connsiteY2" fmla="*/ 914400 h 914400"/>
                  <a:gd name="connsiteX3" fmla="*/ 0 w 914400"/>
                  <a:gd name="connsiteY3" fmla="*/ 914400 h 914400"/>
                  <a:gd name="connsiteX4" fmla="*/ 0 w 914400"/>
                  <a:gd name="connsiteY4" fmla="*/ 0 h 914400"/>
                  <a:gd name="connsiteX0" fmla="*/ 0 w 914400"/>
                  <a:gd name="connsiteY0" fmla="*/ 292963 h 1207363"/>
                  <a:gd name="connsiteX1" fmla="*/ 914400 w 914400"/>
                  <a:gd name="connsiteY1" fmla="*/ 0 h 1207363"/>
                  <a:gd name="connsiteX2" fmla="*/ 914400 w 914400"/>
                  <a:gd name="connsiteY2" fmla="*/ 1207363 h 1207363"/>
                  <a:gd name="connsiteX3" fmla="*/ 0 w 914400"/>
                  <a:gd name="connsiteY3" fmla="*/ 1207363 h 1207363"/>
                  <a:gd name="connsiteX4" fmla="*/ 0 w 914400"/>
                  <a:gd name="connsiteY4" fmla="*/ 292963 h 1207363"/>
                  <a:gd name="connsiteX0" fmla="*/ 612559 w 914400"/>
                  <a:gd name="connsiteY0" fmla="*/ 8877 h 1207363"/>
                  <a:gd name="connsiteX1" fmla="*/ 914400 w 914400"/>
                  <a:gd name="connsiteY1" fmla="*/ 0 h 1207363"/>
                  <a:gd name="connsiteX2" fmla="*/ 914400 w 914400"/>
                  <a:gd name="connsiteY2" fmla="*/ 1207363 h 1207363"/>
                  <a:gd name="connsiteX3" fmla="*/ 0 w 914400"/>
                  <a:gd name="connsiteY3" fmla="*/ 1207363 h 1207363"/>
                  <a:gd name="connsiteX4" fmla="*/ 612559 w 914400"/>
                  <a:gd name="connsiteY4" fmla="*/ 8877 h 1207363"/>
                  <a:gd name="connsiteX0" fmla="*/ 0 w 301841"/>
                  <a:gd name="connsiteY0" fmla="*/ 8877 h 1207363"/>
                  <a:gd name="connsiteX1" fmla="*/ 301841 w 301841"/>
                  <a:gd name="connsiteY1" fmla="*/ 0 h 1207363"/>
                  <a:gd name="connsiteX2" fmla="*/ 301841 w 301841"/>
                  <a:gd name="connsiteY2" fmla="*/ 1207363 h 1207363"/>
                  <a:gd name="connsiteX3" fmla="*/ 186432 w 301841"/>
                  <a:gd name="connsiteY3" fmla="*/ 408372 h 1207363"/>
                  <a:gd name="connsiteX4" fmla="*/ 0 w 301841"/>
                  <a:gd name="connsiteY4" fmla="*/ 8877 h 1207363"/>
                  <a:gd name="connsiteX0" fmla="*/ 0 w 133166"/>
                  <a:gd name="connsiteY0" fmla="*/ 0 h 1207364"/>
                  <a:gd name="connsiteX1" fmla="*/ 133166 w 133166"/>
                  <a:gd name="connsiteY1" fmla="*/ 1 h 1207364"/>
                  <a:gd name="connsiteX2" fmla="*/ 133166 w 133166"/>
                  <a:gd name="connsiteY2" fmla="*/ 1207364 h 1207364"/>
                  <a:gd name="connsiteX3" fmla="*/ 17757 w 133166"/>
                  <a:gd name="connsiteY3" fmla="*/ 408373 h 1207364"/>
                  <a:gd name="connsiteX4" fmla="*/ 0 w 133166"/>
                  <a:gd name="connsiteY4" fmla="*/ 0 h 1207364"/>
                  <a:gd name="connsiteX0" fmla="*/ 0 w 142044"/>
                  <a:gd name="connsiteY0" fmla="*/ 0 h 408373"/>
                  <a:gd name="connsiteX1" fmla="*/ 133166 w 142044"/>
                  <a:gd name="connsiteY1" fmla="*/ 1 h 408373"/>
                  <a:gd name="connsiteX2" fmla="*/ 142044 w 142044"/>
                  <a:gd name="connsiteY2" fmla="*/ 301842 h 408373"/>
                  <a:gd name="connsiteX3" fmla="*/ 17757 w 142044"/>
                  <a:gd name="connsiteY3" fmla="*/ 408373 h 408373"/>
                  <a:gd name="connsiteX4" fmla="*/ 0 w 142044"/>
                  <a:gd name="connsiteY4" fmla="*/ 0 h 408373"/>
                  <a:gd name="connsiteX0" fmla="*/ 0 w 133166"/>
                  <a:gd name="connsiteY0" fmla="*/ 0 h 408373"/>
                  <a:gd name="connsiteX1" fmla="*/ 133166 w 133166"/>
                  <a:gd name="connsiteY1" fmla="*/ 1 h 408373"/>
                  <a:gd name="connsiteX2" fmla="*/ 118293 w 133166"/>
                  <a:gd name="connsiteY2" fmla="*/ 313717 h 408373"/>
                  <a:gd name="connsiteX3" fmla="*/ 17757 w 133166"/>
                  <a:gd name="connsiteY3" fmla="*/ 408373 h 408373"/>
                  <a:gd name="connsiteX4" fmla="*/ 0 w 133166"/>
                  <a:gd name="connsiteY4" fmla="*/ 0 h 408373"/>
                  <a:gd name="connsiteX0" fmla="*/ 0 w 118293"/>
                  <a:gd name="connsiteY0" fmla="*/ 5937 h 414310"/>
                  <a:gd name="connsiteX1" fmla="*/ 115353 w 118293"/>
                  <a:gd name="connsiteY1" fmla="*/ 0 h 414310"/>
                  <a:gd name="connsiteX2" fmla="*/ 118293 w 118293"/>
                  <a:gd name="connsiteY2" fmla="*/ 319654 h 414310"/>
                  <a:gd name="connsiteX3" fmla="*/ 17757 w 118293"/>
                  <a:gd name="connsiteY3" fmla="*/ 414310 h 414310"/>
                  <a:gd name="connsiteX4" fmla="*/ 0 w 118293"/>
                  <a:gd name="connsiteY4" fmla="*/ 5937 h 414310"/>
                  <a:gd name="connsiteX0" fmla="*/ 0 w 118293"/>
                  <a:gd name="connsiteY0" fmla="*/ 5937 h 366809"/>
                  <a:gd name="connsiteX1" fmla="*/ 115353 w 118293"/>
                  <a:gd name="connsiteY1" fmla="*/ 0 h 366809"/>
                  <a:gd name="connsiteX2" fmla="*/ 118293 w 118293"/>
                  <a:gd name="connsiteY2" fmla="*/ 319654 h 366809"/>
                  <a:gd name="connsiteX3" fmla="*/ 5882 w 118293"/>
                  <a:gd name="connsiteY3" fmla="*/ 366809 h 366809"/>
                  <a:gd name="connsiteX4" fmla="*/ 0 w 118293"/>
                  <a:gd name="connsiteY4" fmla="*/ 5937 h 366809"/>
                  <a:gd name="connsiteX0" fmla="*/ 0 w 115353"/>
                  <a:gd name="connsiteY0" fmla="*/ 5937 h 366809"/>
                  <a:gd name="connsiteX1" fmla="*/ 115353 w 115353"/>
                  <a:gd name="connsiteY1" fmla="*/ 0 h 366809"/>
                  <a:gd name="connsiteX2" fmla="*/ 112356 w 115353"/>
                  <a:gd name="connsiteY2" fmla="*/ 278091 h 366809"/>
                  <a:gd name="connsiteX3" fmla="*/ 5882 w 115353"/>
                  <a:gd name="connsiteY3" fmla="*/ 366809 h 366809"/>
                  <a:gd name="connsiteX4" fmla="*/ 0 w 115353"/>
                  <a:gd name="connsiteY4" fmla="*/ 5937 h 366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353" h="366809">
                    <a:moveTo>
                      <a:pt x="0" y="5937"/>
                    </a:moveTo>
                    <a:lnTo>
                      <a:pt x="115353" y="0"/>
                    </a:lnTo>
                    <a:lnTo>
                      <a:pt x="112356" y="278091"/>
                    </a:lnTo>
                    <a:lnTo>
                      <a:pt x="5882" y="366809"/>
                    </a:lnTo>
                    <a:cubicBezTo>
                      <a:pt x="3921" y="246518"/>
                      <a:pt x="1961" y="126228"/>
                      <a:pt x="0" y="5937"/>
                    </a:cubicBezTo>
                    <a:close/>
                  </a:path>
                </a:pathLst>
              </a:custGeom>
              <a:solidFill>
                <a:srgbClr val="012F6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97754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95507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493261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991015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488768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986522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484275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982029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sz="2368"/>
              </a:p>
            </p:txBody>
          </p:sp>
          <p:sp>
            <p:nvSpPr>
              <p:cNvPr id="6" name="Rectangle 6">
                <a:extLst>
                  <a:ext uri="{FF2B5EF4-FFF2-40B4-BE49-F238E27FC236}">
                    <a16:creationId xmlns:lc="http://schemas.openxmlformats.org/drawingml/2006/lockedCanvas" xmlns:a16="http://schemas.microsoft.com/office/drawing/2014/main" xmlns="" id="{F6EFEB24-7F9D-4328-B1CE-D8C06022D05A}"/>
                  </a:ext>
                </a:extLst>
              </p:cNvPr>
              <p:cNvSpPr/>
              <p:nvPr/>
            </p:nvSpPr>
            <p:spPr>
              <a:xfrm flipH="1">
                <a:off x="1318543" y="2017034"/>
                <a:ext cx="2952328" cy="251179"/>
              </a:xfrm>
              <a:custGeom>
                <a:avLst/>
                <a:gdLst>
                  <a:gd name="connsiteX0" fmla="*/ 0 w 5285462"/>
                  <a:gd name="connsiteY0" fmla="*/ 0 h 576064"/>
                  <a:gd name="connsiteX1" fmla="*/ 4724629 w 5285462"/>
                  <a:gd name="connsiteY1" fmla="*/ 0 h 576064"/>
                  <a:gd name="connsiteX2" fmla="*/ 5285462 w 5285462"/>
                  <a:gd name="connsiteY2" fmla="*/ 576064 h 576064"/>
                  <a:gd name="connsiteX3" fmla="*/ 0 w 5285462"/>
                  <a:gd name="connsiteY3" fmla="*/ 576064 h 576064"/>
                  <a:gd name="connsiteX4" fmla="*/ 0 w 5285462"/>
                  <a:gd name="connsiteY4" fmla="*/ 0 h 576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85462" h="576064">
                    <a:moveTo>
                      <a:pt x="0" y="0"/>
                    </a:moveTo>
                    <a:lnTo>
                      <a:pt x="4724629" y="0"/>
                    </a:lnTo>
                    <a:lnTo>
                      <a:pt x="5285462" y="576064"/>
                    </a:lnTo>
                    <a:lnTo>
                      <a:pt x="0" y="5760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7B6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97754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95507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493261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991015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488768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986522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484275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982029" algn="l" defTabSz="995507" rtl="0" eaLnBrk="1" latinLnBrk="0" hangingPunct="1">
                  <a:defRPr sz="196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sz="2368"/>
              </a:p>
            </p:txBody>
          </p:sp>
        </p:grp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4683" y="1189320"/>
            <a:ext cx="1199096" cy="121098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008" y="417795"/>
            <a:ext cx="2256642" cy="1004330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5756069" y="1352500"/>
            <a:ext cx="3409973" cy="746146"/>
          </a:xfrm>
          <a:prstGeom prst="rect">
            <a:avLst/>
          </a:prstGeom>
        </p:spPr>
        <p:txBody>
          <a:bodyPr vert="horz" lIns="80189" tIns="40094" rIns="80189" bIns="40094" rtlCol="0" anchor="b">
            <a:noAutofit/>
          </a:bodyPr>
          <a:lstStyle>
            <a:defPPr>
              <a:defRPr lang="ru-RU"/>
            </a:defPPr>
            <a:lvl1pPr marL="0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13811" y="2947693"/>
            <a:ext cx="7822849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Государственная услуга «Запись на обучение по дополнительным общеобразовательным программам»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7008" y="5849035"/>
            <a:ext cx="54790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162AE"/>
                </a:solidFill>
              </a:rPr>
              <a:t>Кузнецова Светлана Алексеевна, методист Регионального модельного центра Томской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70257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1292181" y="664156"/>
            <a:ext cx="8684196" cy="524171"/>
            <a:chOff x="166368" y="2554748"/>
            <a:chExt cx="8684196" cy="524171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66368" y="2705834"/>
              <a:ext cx="8471102" cy="373085"/>
            </a:xfrm>
            <a:prstGeom prst="rect">
              <a:avLst/>
            </a:prstGeom>
            <a:solidFill>
              <a:srgbClr val="B9E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Group 27">
              <a:extLst>
                <a:ext uri="{FF2B5EF4-FFF2-40B4-BE49-F238E27FC236}">
                  <a16:creationId xmlns:a16="http://schemas.microsoft.com/office/drawing/2014/main" xmlns="" id="{51915F4E-0E16-416E-A9B6-BCDBE8C7AE5C}"/>
                </a:ext>
              </a:extLst>
            </p:cNvPr>
            <p:cNvGrpSpPr/>
            <p:nvPr/>
          </p:nvGrpSpPr>
          <p:grpSpPr>
            <a:xfrm>
              <a:off x="4846888" y="2554748"/>
              <a:ext cx="4003676" cy="442201"/>
              <a:chOff x="1318543" y="2017034"/>
              <a:chExt cx="2952328" cy="367577"/>
            </a:xfrm>
          </p:grpSpPr>
          <p:sp>
            <p:nvSpPr>
              <p:cNvPr id="21" name="Rectangle 9">
                <a:extLst>
                  <a:ext uri="{FF2B5EF4-FFF2-40B4-BE49-F238E27FC236}">
                    <a16:creationId xmlns:a16="http://schemas.microsoft.com/office/drawing/2014/main" xmlns="" id="{1CB1B6A3-0003-4AA5-8FDC-14E3A501556B}"/>
                  </a:ext>
                </a:extLst>
              </p:cNvPr>
              <p:cNvSpPr/>
              <p:nvPr/>
            </p:nvSpPr>
            <p:spPr>
              <a:xfrm>
                <a:off x="4104387" y="2019110"/>
                <a:ext cx="166484" cy="365501"/>
              </a:xfrm>
              <a:custGeom>
                <a:avLst/>
                <a:gdLst>
                  <a:gd name="connsiteX0" fmla="*/ 0 w 914400"/>
                  <a:gd name="connsiteY0" fmla="*/ 0 h 914400"/>
                  <a:gd name="connsiteX1" fmla="*/ 914400 w 914400"/>
                  <a:gd name="connsiteY1" fmla="*/ 0 h 914400"/>
                  <a:gd name="connsiteX2" fmla="*/ 914400 w 914400"/>
                  <a:gd name="connsiteY2" fmla="*/ 914400 h 914400"/>
                  <a:gd name="connsiteX3" fmla="*/ 0 w 914400"/>
                  <a:gd name="connsiteY3" fmla="*/ 914400 h 914400"/>
                  <a:gd name="connsiteX4" fmla="*/ 0 w 914400"/>
                  <a:gd name="connsiteY4" fmla="*/ 0 h 914400"/>
                  <a:gd name="connsiteX0" fmla="*/ 0 w 914400"/>
                  <a:gd name="connsiteY0" fmla="*/ 292963 h 1207363"/>
                  <a:gd name="connsiteX1" fmla="*/ 914400 w 914400"/>
                  <a:gd name="connsiteY1" fmla="*/ 0 h 1207363"/>
                  <a:gd name="connsiteX2" fmla="*/ 914400 w 914400"/>
                  <a:gd name="connsiteY2" fmla="*/ 1207363 h 1207363"/>
                  <a:gd name="connsiteX3" fmla="*/ 0 w 914400"/>
                  <a:gd name="connsiteY3" fmla="*/ 1207363 h 1207363"/>
                  <a:gd name="connsiteX4" fmla="*/ 0 w 914400"/>
                  <a:gd name="connsiteY4" fmla="*/ 292963 h 1207363"/>
                  <a:gd name="connsiteX0" fmla="*/ 612559 w 914400"/>
                  <a:gd name="connsiteY0" fmla="*/ 8877 h 1207363"/>
                  <a:gd name="connsiteX1" fmla="*/ 914400 w 914400"/>
                  <a:gd name="connsiteY1" fmla="*/ 0 h 1207363"/>
                  <a:gd name="connsiteX2" fmla="*/ 914400 w 914400"/>
                  <a:gd name="connsiteY2" fmla="*/ 1207363 h 1207363"/>
                  <a:gd name="connsiteX3" fmla="*/ 0 w 914400"/>
                  <a:gd name="connsiteY3" fmla="*/ 1207363 h 1207363"/>
                  <a:gd name="connsiteX4" fmla="*/ 612559 w 914400"/>
                  <a:gd name="connsiteY4" fmla="*/ 8877 h 1207363"/>
                  <a:gd name="connsiteX0" fmla="*/ 0 w 301841"/>
                  <a:gd name="connsiteY0" fmla="*/ 8877 h 1207363"/>
                  <a:gd name="connsiteX1" fmla="*/ 301841 w 301841"/>
                  <a:gd name="connsiteY1" fmla="*/ 0 h 1207363"/>
                  <a:gd name="connsiteX2" fmla="*/ 301841 w 301841"/>
                  <a:gd name="connsiteY2" fmla="*/ 1207363 h 1207363"/>
                  <a:gd name="connsiteX3" fmla="*/ 186432 w 301841"/>
                  <a:gd name="connsiteY3" fmla="*/ 408372 h 1207363"/>
                  <a:gd name="connsiteX4" fmla="*/ 0 w 301841"/>
                  <a:gd name="connsiteY4" fmla="*/ 8877 h 1207363"/>
                  <a:gd name="connsiteX0" fmla="*/ 0 w 133166"/>
                  <a:gd name="connsiteY0" fmla="*/ 0 h 1207364"/>
                  <a:gd name="connsiteX1" fmla="*/ 133166 w 133166"/>
                  <a:gd name="connsiteY1" fmla="*/ 1 h 1207364"/>
                  <a:gd name="connsiteX2" fmla="*/ 133166 w 133166"/>
                  <a:gd name="connsiteY2" fmla="*/ 1207364 h 1207364"/>
                  <a:gd name="connsiteX3" fmla="*/ 17757 w 133166"/>
                  <a:gd name="connsiteY3" fmla="*/ 408373 h 1207364"/>
                  <a:gd name="connsiteX4" fmla="*/ 0 w 133166"/>
                  <a:gd name="connsiteY4" fmla="*/ 0 h 1207364"/>
                  <a:gd name="connsiteX0" fmla="*/ 0 w 142044"/>
                  <a:gd name="connsiteY0" fmla="*/ 0 h 408373"/>
                  <a:gd name="connsiteX1" fmla="*/ 133166 w 142044"/>
                  <a:gd name="connsiteY1" fmla="*/ 1 h 408373"/>
                  <a:gd name="connsiteX2" fmla="*/ 142044 w 142044"/>
                  <a:gd name="connsiteY2" fmla="*/ 301842 h 408373"/>
                  <a:gd name="connsiteX3" fmla="*/ 17757 w 142044"/>
                  <a:gd name="connsiteY3" fmla="*/ 408373 h 408373"/>
                  <a:gd name="connsiteX4" fmla="*/ 0 w 142044"/>
                  <a:gd name="connsiteY4" fmla="*/ 0 h 408373"/>
                  <a:gd name="connsiteX0" fmla="*/ 0 w 133166"/>
                  <a:gd name="connsiteY0" fmla="*/ 0 h 408373"/>
                  <a:gd name="connsiteX1" fmla="*/ 133166 w 133166"/>
                  <a:gd name="connsiteY1" fmla="*/ 1 h 408373"/>
                  <a:gd name="connsiteX2" fmla="*/ 118293 w 133166"/>
                  <a:gd name="connsiteY2" fmla="*/ 313717 h 408373"/>
                  <a:gd name="connsiteX3" fmla="*/ 17757 w 133166"/>
                  <a:gd name="connsiteY3" fmla="*/ 408373 h 408373"/>
                  <a:gd name="connsiteX4" fmla="*/ 0 w 133166"/>
                  <a:gd name="connsiteY4" fmla="*/ 0 h 408373"/>
                  <a:gd name="connsiteX0" fmla="*/ 0 w 118293"/>
                  <a:gd name="connsiteY0" fmla="*/ 5937 h 414310"/>
                  <a:gd name="connsiteX1" fmla="*/ 115353 w 118293"/>
                  <a:gd name="connsiteY1" fmla="*/ 0 h 414310"/>
                  <a:gd name="connsiteX2" fmla="*/ 118293 w 118293"/>
                  <a:gd name="connsiteY2" fmla="*/ 319654 h 414310"/>
                  <a:gd name="connsiteX3" fmla="*/ 17757 w 118293"/>
                  <a:gd name="connsiteY3" fmla="*/ 414310 h 414310"/>
                  <a:gd name="connsiteX4" fmla="*/ 0 w 118293"/>
                  <a:gd name="connsiteY4" fmla="*/ 5937 h 414310"/>
                  <a:gd name="connsiteX0" fmla="*/ 0 w 118293"/>
                  <a:gd name="connsiteY0" fmla="*/ 5937 h 366809"/>
                  <a:gd name="connsiteX1" fmla="*/ 115353 w 118293"/>
                  <a:gd name="connsiteY1" fmla="*/ 0 h 366809"/>
                  <a:gd name="connsiteX2" fmla="*/ 118293 w 118293"/>
                  <a:gd name="connsiteY2" fmla="*/ 319654 h 366809"/>
                  <a:gd name="connsiteX3" fmla="*/ 5882 w 118293"/>
                  <a:gd name="connsiteY3" fmla="*/ 366809 h 366809"/>
                  <a:gd name="connsiteX4" fmla="*/ 0 w 118293"/>
                  <a:gd name="connsiteY4" fmla="*/ 5937 h 366809"/>
                  <a:gd name="connsiteX0" fmla="*/ 0 w 115353"/>
                  <a:gd name="connsiteY0" fmla="*/ 5937 h 366809"/>
                  <a:gd name="connsiteX1" fmla="*/ 115353 w 115353"/>
                  <a:gd name="connsiteY1" fmla="*/ 0 h 366809"/>
                  <a:gd name="connsiteX2" fmla="*/ 112356 w 115353"/>
                  <a:gd name="connsiteY2" fmla="*/ 278091 h 366809"/>
                  <a:gd name="connsiteX3" fmla="*/ 5882 w 115353"/>
                  <a:gd name="connsiteY3" fmla="*/ 366809 h 366809"/>
                  <a:gd name="connsiteX4" fmla="*/ 0 w 115353"/>
                  <a:gd name="connsiteY4" fmla="*/ 5937 h 366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353" h="366809">
                    <a:moveTo>
                      <a:pt x="0" y="5937"/>
                    </a:moveTo>
                    <a:lnTo>
                      <a:pt x="115353" y="0"/>
                    </a:lnTo>
                    <a:lnTo>
                      <a:pt x="112356" y="278091"/>
                    </a:lnTo>
                    <a:lnTo>
                      <a:pt x="5882" y="366809"/>
                    </a:lnTo>
                    <a:cubicBezTo>
                      <a:pt x="3921" y="246518"/>
                      <a:pt x="1961" y="126228"/>
                      <a:pt x="0" y="5937"/>
                    </a:cubicBezTo>
                    <a:close/>
                  </a:path>
                </a:pathLst>
              </a:custGeom>
              <a:solidFill>
                <a:srgbClr val="012F6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2" name="Rectangle 6">
                <a:extLst>
                  <a:ext uri="{FF2B5EF4-FFF2-40B4-BE49-F238E27FC236}">
                    <a16:creationId xmlns:a16="http://schemas.microsoft.com/office/drawing/2014/main" xmlns="" id="{F6EFEB24-7F9D-4328-B1CE-D8C06022D05A}"/>
                  </a:ext>
                </a:extLst>
              </p:cNvPr>
              <p:cNvSpPr/>
              <p:nvPr/>
            </p:nvSpPr>
            <p:spPr>
              <a:xfrm flipH="1">
                <a:off x="1318543" y="2017034"/>
                <a:ext cx="2952328" cy="251179"/>
              </a:xfrm>
              <a:custGeom>
                <a:avLst/>
                <a:gdLst>
                  <a:gd name="connsiteX0" fmla="*/ 0 w 5285462"/>
                  <a:gd name="connsiteY0" fmla="*/ 0 h 576064"/>
                  <a:gd name="connsiteX1" fmla="*/ 4724629 w 5285462"/>
                  <a:gd name="connsiteY1" fmla="*/ 0 h 576064"/>
                  <a:gd name="connsiteX2" fmla="*/ 5285462 w 5285462"/>
                  <a:gd name="connsiteY2" fmla="*/ 576064 h 576064"/>
                  <a:gd name="connsiteX3" fmla="*/ 0 w 5285462"/>
                  <a:gd name="connsiteY3" fmla="*/ 576064 h 576064"/>
                  <a:gd name="connsiteX4" fmla="*/ 0 w 5285462"/>
                  <a:gd name="connsiteY4" fmla="*/ 0 h 576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85462" h="576064">
                    <a:moveTo>
                      <a:pt x="0" y="0"/>
                    </a:moveTo>
                    <a:lnTo>
                      <a:pt x="4724629" y="0"/>
                    </a:lnTo>
                    <a:lnTo>
                      <a:pt x="5285462" y="576064"/>
                    </a:lnTo>
                    <a:lnTo>
                      <a:pt x="0" y="5760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7B6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037" y="107092"/>
            <a:ext cx="781050" cy="8191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308" y="100036"/>
            <a:ext cx="1733550" cy="77152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89747" y="66846"/>
            <a:ext cx="72399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Государственная и муниципальная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услуга «Запись на обучение по дополнительным общеобразовательным программам»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2483" y="1563638"/>
            <a:ext cx="11188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Нормативные документы на уровне области:</a:t>
            </a:r>
          </a:p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- Приказ Департамента общего образования Томской области № 1 от 10.01.2022 г. «Об утверждении Административного регламента предоставления государственной услуги «Запись на обучение по дополнительным общеобразовательным программам»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562" y="3139278"/>
            <a:ext cx="6610350" cy="187642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8562" y="5015703"/>
            <a:ext cx="2324100" cy="44767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47683" y="3139278"/>
            <a:ext cx="3988707" cy="256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63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1292181" y="664156"/>
            <a:ext cx="8684196" cy="524171"/>
            <a:chOff x="166368" y="2554748"/>
            <a:chExt cx="8684196" cy="524171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66368" y="2705834"/>
              <a:ext cx="8471102" cy="373085"/>
            </a:xfrm>
            <a:prstGeom prst="rect">
              <a:avLst/>
            </a:prstGeom>
            <a:solidFill>
              <a:srgbClr val="B9E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Group 27">
              <a:extLst>
                <a:ext uri="{FF2B5EF4-FFF2-40B4-BE49-F238E27FC236}">
                  <a16:creationId xmlns:a16="http://schemas.microsoft.com/office/drawing/2014/main" xmlns="" id="{51915F4E-0E16-416E-A9B6-BCDBE8C7AE5C}"/>
                </a:ext>
              </a:extLst>
            </p:cNvPr>
            <p:cNvGrpSpPr/>
            <p:nvPr/>
          </p:nvGrpSpPr>
          <p:grpSpPr>
            <a:xfrm>
              <a:off x="4846888" y="2554748"/>
              <a:ext cx="4003676" cy="442201"/>
              <a:chOff x="1318543" y="2017034"/>
              <a:chExt cx="2952328" cy="367577"/>
            </a:xfrm>
          </p:grpSpPr>
          <p:sp>
            <p:nvSpPr>
              <p:cNvPr id="21" name="Rectangle 9">
                <a:extLst>
                  <a:ext uri="{FF2B5EF4-FFF2-40B4-BE49-F238E27FC236}">
                    <a16:creationId xmlns:a16="http://schemas.microsoft.com/office/drawing/2014/main" xmlns="" id="{1CB1B6A3-0003-4AA5-8FDC-14E3A501556B}"/>
                  </a:ext>
                </a:extLst>
              </p:cNvPr>
              <p:cNvSpPr/>
              <p:nvPr/>
            </p:nvSpPr>
            <p:spPr>
              <a:xfrm>
                <a:off x="4104387" y="2019110"/>
                <a:ext cx="166484" cy="365501"/>
              </a:xfrm>
              <a:custGeom>
                <a:avLst/>
                <a:gdLst>
                  <a:gd name="connsiteX0" fmla="*/ 0 w 914400"/>
                  <a:gd name="connsiteY0" fmla="*/ 0 h 914400"/>
                  <a:gd name="connsiteX1" fmla="*/ 914400 w 914400"/>
                  <a:gd name="connsiteY1" fmla="*/ 0 h 914400"/>
                  <a:gd name="connsiteX2" fmla="*/ 914400 w 914400"/>
                  <a:gd name="connsiteY2" fmla="*/ 914400 h 914400"/>
                  <a:gd name="connsiteX3" fmla="*/ 0 w 914400"/>
                  <a:gd name="connsiteY3" fmla="*/ 914400 h 914400"/>
                  <a:gd name="connsiteX4" fmla="*/ 0 w 914400"/>
                  <a:gd name="connsiteY4" fmla="*/ 0 h 914400"/>
                  <a:gd name="connsiteX0" fmla="*/ 0 w 914400"/>
                  <a:gd name="connsiteY0" fmla="*/ 292963 h 1207363"/>
                  <a:gd name="connsiteX1" fmla="*/ 914400 w 914400"/>
                  <a:gd name="connsiteY1" fmla="*/ 0 h 1207363"/>
                  <a:gd name="connsiteX2" fmla="*/ 914400 w 914400"/>
                  <a:gd name="connsiteY2" fmla="*/ 1207363 h 1207363"/>
                  <a:gd name="connsiteX3" fmla="*/ 0 w 914400"/>
                  <a:gd name="connsiteY3" fmla="*/ 1207363 h 1207363"/>
                  <a:gd name="connsiteX4" fmla="*/ 0 w 914400"/>
                  <a:gd name="connsiteY4" fmla="*/ 292963 h 1207363"/>
                  <a:gd name="connsiteX0" fmla="*/ 612559 w 914400"/>
                  <a:gd name="connsiteY0" fmla="*/ 8877 h 1207363"/>
                  <a:gd name="connsiteX1" fmla="*/ 914400 w 914400"/>
                  <a:gd name="connsiteY1" fmla="*/ 0 h 1207363"/>
                  <a:gd name="connsiteX2" fmla="*/ 914400 w 914400"/>
                  <a:gd name="connsiteY2" fmla="*/ 1207363 h 1207363"/>
                  <a:gd name="connsiteX3" fmla="*/ 0 w 914400"/>
                  <a:gd name="connsiteY3" fmla="*/ 1207363 h 1207363"/>
                  <a:gd name="connsiteX4" fmla="*/ 612559 w 914400"/>
                  <a:gd name="connsiteY4" fmla="*/ 8877 h 1207363"/>
                  <a:gd name="connsiteX0" fmla="*/ 0 w 301841"/>
                  <a:gd name="connsiteY0" fmla="*/ 8877 h 1207363"/>
                  <a:gd name="connsiteX1" fmla="*/ 301841 w 301841"/>
                  <a:gd name="connsiteY1" fmla="*/ 0 h 1207363"/>
                  <a:gd name="connsiteX2" fmla="*/ 301841 w 301841"/>
                  <a:gd name="connsiteY2" fmla="*/ 1207363 h 1207363"/>
                  <a:gd name="connsiteX3" fmla="*/ 186432 w 301841"/>
                  <a:gd name="connsiteY3" fmla="*/ 408372 h 1207363"/>
                  <a:gd name="connsiteX4" fmla="*/ 0 w 301841"/>
                  <a:gd name="connsiteY4" fmla="*/ 8877 h 1207363"/>
                  <a:gd name="connsiteX0" fmla="*/ 0 w 133166"/>
                  <a:gd name="connsiteY0" fmla="*/ 0 h 1207364"/>
                  <a:gd name="connsiteX1" fmla="*/ 133166 w 133166"/>
                  <a:gd name="connsiteY1" fmla="*/ 1 h 1207364"/>
                  <a:gd name="connsiteX2" fmla="*/ 133166 w 133166"/>
                  <a:gd name="connsiteY2" fmla="*/ 1207364 h 1207364"/>
                  <a:gd name="connsiteX3" fmla="*/ 17757 w 133166"/>
                  <a:gd name="connsiteY3" fmla="*/ 408373 h 1207364"/>
                  <a:gd name="connsiteX4" fmla="*/ 0 w 133166"/>
                  <a:gd name="connsiteY4" fmla="*/ 0 h 1207364"/>
                  <a:gd name="connsiteX0" fmla="*/ 0 w 142044"/>
                  <a:gd name="connsiteY0" fmla="*/ 0 h 408373"/>
                  <a:gd name="connsiteX1" fmla="*/ 133166 w 142044"/>
                  <a:gd name="connsiteY1" fmla="*/ 1 h 408373"/>
                  <a:gd name="connsiteX2" fmla="*/ 142044 w 142044"/>
                  <a:gd name="connsiteY2" fmla="*/ 301842 h 408373"/>
                  <a:gd name="connsiteX3" fmla="*/ 17757 w 142044"/>
                  <a:gd name="connsiteY3" fmla="*/ 408373 h 408373"/>
                  <a:gd name="connsiteX4" fmla="*/ 0 w 142044"/>
                  <a:gd name="connsiteY4" fmla="*/ 0 h 408373"/>
                  <a:gd name="connsiteX0" fmla="*/ 0 w 133166"/>
                  <a:gd name="connsiteY0" fmla="*/ 0 h 408373"/>
                  <a:gd name="connsiteX1" fmla="*/ 133166 w 133166"/>
                  <a:gd name="connsiteY1" fmla="*/ 1 h 408373"/>
                  <a:gd name="connsiteX2" fmla="*/ 118293 w 133166"/>
                  <a:gd name="connsiteY2" fmla="*/ 313717 h 408373"/>
                  <a:gd name="connsiteX3" fmla="*/ 17757 w 133166"/>
                  <a:gd name="connsiteY3" fmla="*/ 408373 h 408373"/>
                  <a:gd name="connsiteX4" fmla="*/ 0 w 133166"/>
                  <a:gd name="connsiteY4" fmla="*/ 0 h 408373"/>
                  <a:gd name="connsiteX0" fmla="*/ 0 w 118293"/>
                  <a:gd name="connsiteY0" fmla="*/ 5937 h 414310"/>
                  <a:gd name="connsiteX1" fmla="*/ 115353 w 118293"/>
                  <a:gd name="connsiteY1" fmla="*/ 0 h 414310"/>
                  <a:gd name="connsiteX2" fmla="*/ 118293 w 118293"/>
                  <a:gd name="connsiteY2" fmla="*/ 319654 h 414310"/>
                  <a:gd name="connsiteX3" fmla="*/ 17757 w 118293"/>
                  <a:gd name="connsiteY3" fmla="*/ 414310 h 414310"/>
                  <a:gd name="connsiteX4" fmla="*/ 0 w 118293"/>
                  <a:gd name="connsiteY4" fmla="*/ 5937 h 414310"/>
                  <a:gd name="connsiteX0" fmla="*/ 0 w 118293"/>
                  <a:gd name="connsiteY0" fmla="*/ 5937 h 366809"/>
                  <a:gd name="connsiteX1" fmla="*/ 115353 w 118293"/>
                  <a:gd name="connsiteY1" fmla="*/ 0 h 366809"/>
                  <a:gd name="connsiteX2" fmla="*/ 118293 w 118293"/>
                  <a:gd name="connsiteY2" fmla="*/ 319654 h 366809"/>
                  <a:gd name="connsiteX3" fmla="*/ 5882 w 118293"/>
                  <a:gd name="connsiteY3" fmla="*/ 366809 h 366809"/>
                  <a:gd name="connsiteX4" fmla="*/ 0 w 118293"/>
                  <a:gd name="connsiteY4" fmla="*/ 5937 h 366809"/>
                  <a:gd name="connsiteX0" fmla="*/ 0 w 115353"/>
                  <a:gd name="connsiteY0" fmla="*/ 5937 h 366809"/>
                  <a:gd name="connsiteX1" fmla="*/ 115353 w 115353"/>
                  <a:gd name="connsiteY1" fmla="*/ 0 h 366809"/>
                  <a:gd name="connsiteX2" fmla="*/ 112356 w 115353"/>
                  <a:gd name="connsiteY2" fmla="*/ 278091 h 366809"/>
                  <a:gd name="connsiteX3" fmla="*/ 5882 w 115353"/>
                  <a:gd name="connsiteY3" fmla="*/ 366809 h 366809"/>
                  <a:gd name="connsiteX4" fmla="*/ 0 w 115353"/>
                  <a:gd name="connsiteY4" fmla="*/ 5937 h 366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353" h="366809">
                    <a:moveTo>
                      <a:pt x="0" y="5937"/>
                    </a:moveTo>
                    <a:lnTo>
                      <a:pt x="115353" y="0"/>
                    </a:lnTo>
                    <a:lnTo>
                      <a:pt x="112356" y="278091"/>
                    </a:lnTo>
                    <a:lnTo>
                      <a:pt x="5882" y="366809"/>
                    </a:lnTo>
                    <a:cubicBezTo>
                      <a:pt x="3921" y="246518"/>
                      <a:pt x="1961" y="126228"/>
                      <a:pt x="0" y="5937"/>
                    </a:cubicBezTo>
                    <a:close/>
                  </a:path>
                </a:pathLst>
              </a:custGeom>
              <a:solidFill>
                <a:srgbClr val="012F6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2" name="Rectangle 6">
                <a:extLst>
                  <a:ext uri="{FF2B5EF4-FFF2-40B4-BE49-F238E27FC236}">
                    <a16:creationId xmlns:a16="http://schemas.microsoft.com/office/drawing/2014/main" xmlns="" id="{F6EFEB24-7F9D-4328-B1CE-D8C06022D05A}"/>
                  </a:ext>
                </a:extLst>
              </p:cNvPr>
              <p:cNvSpPr/>
              <p:nvPr/>
            </p:nvSpPr>
            <p:spPr>
              <a:xfrm flipH="1">
                <a:off x="1318543" y="2017034"/>
                <a:ext cx="2952328" cy="251179"/>
              </a:xfrm>
              <a:custGeom>
                <a:avLst/>
                <a:gdLst>
                  <a:gd name="connsiteX0" fmla="*/ 0 w 5285462"/>
                  <a:gd name="connsiteY0" fmla="*/ 0 h 576064"/>
                  <a:gd name="connsiteX1" fmla="*/ 4724629 w 5285462"/>
                  <a:gd name="connsiteY1" fmla="*/ 0 h 576064"/>
                  <a:gd name="connsiteX2" fmla="*/ 5285462 w 5285462"/>
                  <a:gd name="connsiteY2" fmla="*/ 576064 h 576064"/>
                  <a:gd name="connsiteX3" fmla="*/ 0 w 5285462"/>
                  <a:gd name="connsiteY3" fmla="*/ 576064 h 576064"/>
                  <a:gd name="connsiteX4" fmla="*/ 0 w 5285462"/>
                  <a:gd name="connsiteY4" fmla="*/ 0 h 576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85462" h="576064">
                    <a:moveTo>
                      <a:pt x="0" y="0"/>
                    </a:moveTo>
                    <a:lnTo>
                      <a:pt x="4724629" y="0"/>
                    </a:lnTo>
                    <a:lnTo>
                      <a:pt x="5285462" y="576064"/>
                    </a:lnTo>
                    <a:lnTo>
                      <a:pt x="0" y="5760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7B6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037" y="107092"/>
            <a:ext cx="781050" cy="8191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308" y="100036"/>
            <a:ext cx="1733550" cy="77152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37874" y="66846"/>
            <a:ext cx="71918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Государственная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 муниципальная услуга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«Запись на обучение по дополнительным общеобразовательным программам»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2181" y="1378972"/>
            <a:ext cx="8508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Фактическая дата вывода услуги в продуктовый контур ЕПГУ - </a:t>
            </a:r>
            <a:r>
              <a:rPr lang="ru-RU" sz="2000" b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18.03.2022 г</a:t>
            </a:r>
            <a:r>
              <a:rPr lang="ru-RU" sz="2000" b="1" u="sng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</a:p>
        </p:txBody>
      </p:sp>
      <p:sp>
        <p:nvSpPr>
          <p:cNvPr id="6" name="Овал 5"/>
          <p:cNvSpPr/>
          <p:nvPr/>
        </p:nvSpPr>
        <p:spPr>
          <a:xfrm>
            <a:off x="8604695" y="2381250"/>
            <a:ext cx="2517593" cy="15240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5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86826" y="2381250"/>
            <a:ext cx="2571750" cy="1524000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Образовательные организации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Программы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Номер сертификата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5019" y="2381250"/>
            <a:ext cx="2835688" cy="1524000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1900" dirty="0" smtClean="0">
                <a:solidFill>
                  <a:schemeClr val="accent5">
                    <a:lumMod val="50000"/>
                  </a:schemeClr>
                </a:solidFill>
              </a:rPr>
              <a:t>Персональные данные</a:t>
            </a:r>
          </a:p>
          <a:p>
            <a:pPr algn="ctr">
              <a:lnSpc>
                <a:spcPct val="150000"/>
              </a:lnSpc>
            </a:pPr>
            <a:r>
              <a:rPr lang="ru-RU" sz="1900" b="1" dirty="0" smtClean="0">
                <a:solidFill>
                  <a:schemeClr val="accent5">
                    <a:lumMod val="50000"/>
                  </a:schemeClr>
                </a:solidFill>
              </a:rPr>
              <a:t>Номер сертификата</a:t>
            </a:r>
            <a:endParaRPr lang="ru-RU" sz="19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7970" y="1864977"/>
            <a:ext cx="3936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АИС «Сетевой город. Образование»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65941" y="1864977"/>
            <a:ext cx="1682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АИС «ПФДО»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8249" y="2851845"/>
            <a:ext cx="2005301" cy="645342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4677827" y="3344787"/>
            <a:ext cx="257175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9618" y="5124450"/>
            <a:ext cx="2626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Персональные данные </a:t>
            </a:r>
          </a:p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ребенка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H="1" flipV="1">
            <a:off x="1903812" y="3971925"/>
            <a:ext cx="19050" cy="1085850"/>
          </a:xfrm>
          <a:prstGeom prst="straightConnector1">
            <a:avLst/>
          </a:prstGeom>
          <a:ln w="66675" cmpd="dbl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9851374" y="3971925"/>
            <a:ext cx="9153" cy="521698"/>
          </a:xfrm>
          <a:prstGeom prst="straightConnector1">
            <a:avLst/>
          </a:prstGeom>
          <a:ln w="66675" cmpd="dbl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3" idx="3"/>
            <a:endCxn id="7" idx="1"/>
          </p:cNvCxnSpPr>
          <p:nvPr/>
        </p:nvCxnSpPr>
        <p:spPr>
          <a:xfrm>
            <a:off x="3340707" y="3143250"/>
            <a:ext cx="1346119" cy="0"/>
          </a:xfrm>
          <a:prstGeom prst="straightConnector1">
            <a:avLst/>
          </a:prstGeom>
          <a:ln w="66675" cmpd="dbl">
            <a:solidFill>
              <a:schemeClr val="accent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258576" y="3155466"/>
            <a:ext cx="1346119" cy="0"/>
          </a:xfrm>
          <a:prstGeom prst="straightConnector1">
            <a:avLst/>
          </a:prstGeom>
          <a:ln w="66675" cmpd="dbl">
            <a:solidFill>
              <a:schemeClr val="accent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Рисование мужчин для детей - Kids Drawing Hu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49" y="4507418"/>
            <a:ext cx="431342" cy="136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9289591" y="4680292"/>
            <a:ext cx="2741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Свидетельство о рождении ребенка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Сертификат ПФДО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6" name="Блок-схема: документ 15"/>
          <p:cNvSpPr/>
          <p:nvPr/>
        </p:nvSpPr>
        <p:spPr>
          <a:xfrm>
            <a:off x="4287592" y="4308325"/>
            <a:ext cx="3370217" cy="2272937"/>
          </a:xfrm>
          <a:prstGeom prst="flowChartDocumen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Условия:</a:t>
            </a:r>
          </a:p>
          <a:p>
            <a:pPr marL="534988" indent="-342900"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Согласие родителей на обработку персональных данных</a:t>
            </a:r>
          </a:p>
          <a:p>
            <a:pPr marL="534988" indent="-342900"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№ свидетельства о рождении ребенка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83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1292181" y="664156"/>
            <a:ext cx="8684196" cy="524171"/>
            <a:chOff x="166368" y="2554748"/>
            <a:chExt cx="8684196" cy="524171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66368" y="2705834"/>
              <a:ext cx="8471102" cy="373085"/>
            </a:xfrm>
            <a:prstGeom prst="rect">
              <a:avLst/>
            </a:prstGeom>
            <a:solidFill>
              <a:srgbClr val="B9E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Group 27">
              <a:extLst>
                <a:ext uri="{FF2B5EF4-FFF2-40B4-BE49-F238E27FC236}">
                  <a16:creationId xmlns:a16="http://schemas.microsoft.com/office/drawing/2014/main" xmlns="" id="{51915F4E-0E16-416E-A9B6-BCDBE8C7AE5C}"/>
                </a:ext>
              </a:extLst>
            </p:cNvPr>
            <p:cNvGrpSpPr/>
            <p:nvPr/>
          </p:nvGrpSpPr>
          <p:grpSpPr>
            <a:xfrm>
              <a:off x="4846888" y="2554748"/>
              <a:ext cx="4003676" cy="442201"/>
              <a:chOff x="1318543" y="2017034"/>
              <a:chExt cx="2952328" cy="367577"/>
            </a:xfrm>
          </p:grpSpPr>
          <p:sp>
            <p:nvSpPr>
              <p:cNvPr id="21" name="Rectangle 9">
                <a:extLst>
                  <a:ext uri="{FF2B5EF4-FFF2-40B4-BE49-F238E27FC236}">
                    <a16:creationId xmlns:a16="http://schemas.microsoft.com/office/drawing/2014/main" xmlns="" id="{1CB1B6A3-0003-4AA5-8FDC-14E3A501556B}"/>
                  </a:ext>
                </a:extLst>
              </p:cNvPr>
              <p:cNvSpPr/>
              <p:nvPr/>
            </p:nvSpPr>
            <p:spPr>
              <a:xfrm>
                <a:off x="4104387" y="2019110"/>
                <a:ext cx="166484" cy="365501"/>
              </a:xfrm>
              <a:custGeom>
                <a:avLst/>
                <a:gdLst>
                  <a:gd name="connsiteX0" fmla="*/ 0 w 914400"/>
                  <a:gd name="connsiteY0" fmla="*/ 0 h 914400"/>
                  <a:gd name="connsiteX1" fmla="*/ 914400 w 914400"/>
                  <a:gd name="connsiteY1" fmla="*/ 0 h 914400"/>
                  <a:gd name="connsiteX2" fmla="*/ 914400 w 914400"/>
                  <a:gd name="connsiteY2" fmla="*/ 914400 h 914400"/>
                  <a:gd name="connsiteX3" fmla="*/ 0 w 914400"/>
                  <a:gd name="connsiteY3" fmla="*/ 914400 h 914400"/>
                  <a:gd name="connsiteX4" fmla="*/ 0 w 914400"/>
                  <a:gd name="connsiteY4" fmla="*/ 0 h 914400"/>
                  <a:gd name="connsiteX0" fmla="*/ 0 w 914400"/>
                  <a:gd name="connsiteY0" fmla="*/ 292963 h 1207363"/>
                  <a:gd name="connsiteX1" fmla="*/ 914400 w 914400"/>
                  <a:gd name="connsiteY1" fmla="*/ 0 h 1207363"/>
                  <a:gd name="connsiteX2" fmla="*/ 914400 w 914400"/>
                  <a:gd name="connsiteY2" fmla="*/ 1207363 h 1207363"/>
                  <a:gd name="connsiteX3" fmla="*/ 0 w 914400"/>
                  <a:gd name="connsiteY3" fmla="*/ 1207363 h 1207363"/>
                  <a:gd name="connsiteX4" fmla="*/ 0 w 914400"/>
                  <a:gd name="connsiteY4" fmla="*/ 292963 h 1207363"/>
                  <a:gd name="connsiteX0" fmla="*/ 612559 w 914400"/>
                  <a:gd name="connsiteY0" fmla="*/ 8877 h 1207363"/>
                  <a:gd name="connsiteX1" fmla="*/ 914400 w 914400"/>
                  <a:gd name="connsiteY1" fmla="*/ 0 h 1207363"/>
                  <a:gd name="connsiteX2" fmla="*/ 914400 w 914400"/>
                  <a:gd name="connsiteY2" fmla="*/ 1207363 h 1207363"/>
                  <a:gd name="connsiteX3" fmla="*/ 0 w 914400"/>
                  <a:gd name="connsiteY3" fmla="*/ 1207363 h 1207363"/>
                  <a:gd name="connsiteX4" fmla="*/ 612559 w 914400"/>
                  <a:gd name="connsiteY4" fmla="*/ 8877 h 1207363"/>
                  <a:gd name="connsiteX0" fmla="*/ 0 w 301841"/>
                  <a:gd name="connsiteY0" fmla="*/ 8877 h 1207363"/>
                  <a:gd name="connsiteX1" fmla="*/ 301841 w 301841"/>
                  <a:gd name="connsiteY1" fmla="*/ 0 h 1207363"/>
                  <a:gd name="connsiteX2" fmla="*/ 301841 w 301841"/>
                  <a:gd name="connsiteY2" fmla="*/ 1207363 h 1207363"/>
                  <a:gd name="connsiteX3" fmla="*/ 186432 w 301841"/>
                  <a:gd name="connsiteY3" fmla="*/ 408372 h 1207363"/>
                  <a:gd name="connsiteX4" fmla="*/ 0 w 301841"/>
                  <a:gd name="connsiteY4" fmla="*/ 8877 h 1207363"/>
                  <a:gd name="connsiteX0" fmla="*/ 0 w 133166"/>
                  <a:gd name="connsiteY0" fmla="*/ 0 h 1207364"/>
                  <a:gd name="connsiteX1" fmla="*/ 133166 w 133166"/>
                  <a:gd name="connsiteY1" fmla="*/ 1 h 1207364"/>
                  <a:gd name="connsiteX2" fmla="*/ 133166 w 133166"/>
                  <a:gd name="connsiteY2" fmla="*/ 1207364 h 1207364"/>
                  <a:gd name="connsiteX3" fmla="*/ 17757 w 133166"/>
                  <a:gd name="connsiteY3" fmla="*/ 408373 h 1207364"/>
                  <a:gd name="connsiteX4" fmla="*/ 0 w 133166"/>
                  <a:gd name="connsiteY4" fmla="*/ 0 h 1207364"/>
                  <a:gd name="connsiteX0" fmla="*/ 0 w 142044"/>
                  <a:gd name="connsiteY0" fmla="*/ 0 h 408373"/>
                  <a:gd name="connsiteX1" fmla="*/ 133166 w 142044"/>
                  <a:gd name="connsiteY1" fmla="*/ 1 h 408373"/>
                  <a:gd name="connsiteX2" fmla="*/ 142044 w 142044"/>
                  <a:gd name="connsiteY2" fmla="*/ 301842 h 408373"/>
                  <a:gd name="connsiteX3" fmla="*/ 17757 w 142044"/>
                  <a:gd name="connsiteY3" fmla="*/ 408373 h 408373"/>
                  <a:gd name="connsiteX4" fmla="*/ 0 w 142044"/>
                  <a:gd name="connsiteY4" fmla="*/ 0 h 408373"/>
                  <a:gd name="connsiteX0" fmla="*/ 0 w 133166"/>
                  <a:gd name="connsiteY0" fmla="*/ 0 h 408373"/>
                  <a:gd name="connsiteX1" fmla="*/ 133166 w 133166"/>
                  <a:gd name="connsiteY1" fmla="*/ 1 h 408373"/>
                  <a:gd name="connsiteX2" fmla="*/ 118293 w 133166"/>
                  <a:gd name="connsiteY2" fmla="*/ 313717 h 408373"/>
                  <a:gd name="connsiteX3" fmla="*/ 17757 w 133166"/>
                  <a:gd name="connsiteY3" fmla="*/ 408373 h 408373"/>
                  <a:gd name="connsiteX4" fmla="*/ 0 w 133166"/>
                  <a:gd name="connsiteY4" fmla="*/ 0 h 408373"/>
                  <a:gd name="connsiteX0" fmla="*/ 0 w 118293"/>
                  <a:gd name="connsiteY0" fmla="*/ 5937 h 414310"/>
                  <a:gd name="connsiteX1" fmla="*/ 115353 w 118293"/>
                  <a:gd name="connsiteY1" fmla="*/ 0 h 414310"/>
                  <a:gd name="connsiteX2" fmla="*/ 118293 w 118293"/>
                  <a:gd name="connsiteY2" fmla="*/ 319654 h 414310"/>
                  <a:gd name="connsiteX3" fmla="*/ 17757 w 118293"/>
                  <a:gd name="connsiteY3" fmla="*/ 414310 h 414310"/>
                  <a:gd name="connsiteX4" fmla="*/ 0 w 118293"/>
                  <a:gd name="connsiteY4" fmla="*/ 5937 h 414310"/>
                  <a:gd name="connsiteX0" fmla="*/ 0 w 118293"/>
                  <a:gd name="connsiteY0" fmla="*/ 5937 h 366809"/>
                  <a:gd name="connsiteX1" fmla="*/ 115353 w 118293"/>
                  <a:gd name="connsiteY1" fmla="*/ 0 h 366809"/>
                  <a:gd name="connsiteX2" fmla="*/ 118293 w 118293"/>
                  <a:gd name="connsiteY2" fmla="*/ 319654 h 366809"/>
                  <a:gd name="connsiteX3" fmla="*/ 5882 w 118293"/>
                  <a:gd name="connsiteY3" fmla="*/ 366809 h 366809"/>
                  <a:gd name="connsiteX4" fmla="*/ 0 w 118293"/>
                  <a:gd name="connsiteY4" fmla="*/ 5937 h 366809"/>
                  <a:gd name="connsiteX0" fmla="*/ 0 w 115353"/>
                  <a:gd name="connsiteY0" fmla="*/ 5937 h 366809"/>
                  <a:gd name="connsiteX1" fmla="*/ 115353 w 115353"/>
                  <a:gd name="connsiteY1" fmla="*/ 0 h 366809"/>
                  <a:gd name="connsiteX2" fmla="*/ 112356 w 115353"/>
                  <a:gd name="connsiteY2" fmla="*/ 278091 h 366809"/>
                  <a:gd name="connsiteX3" fmla="*/ 5882 w 115353"/>
                  <a:gd name="connsiteY3" fmla="*/ 366809 h 366809"/>
                  <a:gd name="connsiteX4" fmla="*/ 0 w 115353"/>
                  <a:gd name="connsiteY4" fmla="*/ 5937 h 366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353" h="366809">
                    <a:moveTo>
                      <a:pt x="0" y="5937"/>
                    </a:moveTo>
                    <a:lnTo>
                      <a:pt x="115353" y="0"/>
                    </a:lnTo>
                    <a:lnTo>
                      <a:pt x="112356" y="278091"/>
                    </a:lnTo>
                    <a:lnTo>
                      <a:pt x="5882" y="366809"/>
                    </a:lnTo>
                    <a:cubicBezTo>
                      <a:pt x="3921" y="246518"/>
                      <a:pt x="1961" y="126228"/>
                      <a:pt x="0" y="5937"/>
                    </a:cubicBezTo>
                    <a:close/>
                  </a:path>
                </a:pathLst>
              </a:custGeom>
              <a:solidFill>
                <a:srgbClr val="012F6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2" name="Rectangle 6">
                <a:extLst>
                  <a:ext uri="{FF2B5EF4-FFF2-40B4-BE49-F238E27FC236}">
                    <a16:creationId xmlns:a16="http://schemas.microsoft.com/office/drawing/2014/main" xmlns="" id="{F6EFEB24-7F9D-4328-B1CE-D8C06022D05A}"/>
                  </a:ext>
                </a:extLst>
              </p:cNvPr>
              <p:cNvSpPr/>
              <p:nvPr/>
            </p:nvSpPr>
            <p:spPr>
              <a:xfrm flipH="1">
                <a:off x="1318543" y="2017034"/>
                <a:ext cx="2952328" cy="251179"/>
              </a:xfrm>
              <a:custGeom>
                <a:avLst/>
                <a:gdLst>
                  <a:gd name="connsiteX0" fmla="*/ 0 w 5285462"/>
                  <a:gd name="connsiteY0" fmla="*/ 0 h 576064"/>
                  <a:gd name="connsiteX1" fmla="*/ 4724629 w 5285462"/>
                  <a:gd name="connsiteY1" fmla="*/ 0 h 576064"/>
                  <a:gd name="connsiteX2" fmla="*/ 5285462 w 5285462"/>
                  <a:gd name="connsiteY2" fmla="*/ 576064 h 576064"/>
                  <a:gd name="connsiteX3" fmla="*/ 0 w 5285462"/>
                  <a:gd name="connsiteY3" fmla="*/ 576064 h 576064"/>
                  <a:gd name="connsiteX4" fmla="*/ 0 w 5285462"/>
                  <a:gd name="connsiteY4" fmla="*/ 0 h 576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85462" h="576064">
                    <a:moveTo>
                      <a:pt x="0" y="0"/>
                    </a:moveTo>
                    <a:lnTo>
                      <a:pt x="4724629" y="0"/>
                    </a:lnTo>
                    <a:lnTo>
                      <a:pt x="5285462" y="576064"/>
                    </a:lnTo>
                    <a:lnTo>
                      <a:pt x="0" y="5760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7B6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037" y="107092"/>
            <a:ext cx="781050" cy="8191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308" y="100036"/>
            <a:ext cx="1733550" cy="77152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94560" y="66846"/>
            <a:ext cx="72351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Государственная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 муниципальная услуга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«Запись на обучение по дополнительным общеобразовательным программам»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2128" y="1468871"/>
            <a:ext cx="1012114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Алгоритм действий образовательных организаций по обеспечению возможности реализации услуги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«Запись на обучение по дополнительным общеобразовательным программам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»:</a:t>
            </a:r>
          </a:p>
          <a:p>
            <a:endParaRPr lang="ru-RU" sz="1600" dirty="0" smtClean="0">
              <a:solidFill>
                <a:schemeClr val="accent5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1.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При оформлении новых сертификатов образовательная организация вносит персональные </a:t>
            </a:r>
            <a:r>
              <a:rPr lang="ru-RU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данные ребенка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 его личную карточку;</a:t>
            </a:r>
          </a:p>
          <a:p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2. Для ранее выданных сертификатов необходимо дополнить личные карточки обучающихся персональными данными.</a:t>
            </a:r>
            <a:endParaRPr lang="ru-RU" sz="2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477" y="4542851"/>
            <a:ext cx="11494227" cy="157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0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1292181" y="664156"/>
            <a:ext cx="8684196" cy="524171"/>
            <a:chOff x="166368" y="2554748"/>
            <a:chExt cx="8684196" cy="524171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66368" y="2705834"/>
              <a:ext cx="8471102" cy="373085"/>
            </a:xfrm>
            <a:prstGeom prst="rect">
              <a:avLst/>
            </a:prstGeom>
            <a:solidFill>
              <a:srgbClr val="B9E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Group 27">
              <a:extLst>
                <a:ext uri="{FF2B5EF4-FFF2-40B4-BE49-F238E27FC236}">
                  <a16:creationId xmlns:a16="http://schemas.microsoft.com/office/drawing/2014/main" xmlns="" id="{51915F4E-0E16-416E-A9B6-BCDBE8C7AE5C}"/>
                </a:ext>
              </a:extLst>
            </p:cNvPr>
            <p:cNvGrpSpPr/>
            <p:nvPr/>
          </p:nvGrpSpPr>
          <p:grpSpPr>
            <a:xfrm>
              <a:off x="4846888" y="2554748"/>
              <a:ext cx="4003676" cy="442201"/>
              <a:chOff x="1318543" y="2017034"/>
              <a:chExt cx="2952328" cy="367577"/>
            </a:xfrm>
          </p:grpSpPr>
          <p:sp>
            <p:nvSpPr>
              <p:cNvPr id="21" name="Rectangle 9">
                <a:extLst>
                  <a:ext uri="{FF2B5EF4-FFF2-40B4-BE49-F238E27FC236}">
                    <a16:creationId xmlns:a16="http://schemas.microsoft.com/office/drawing/2014/main" xmlns="" id="{1CB1B6A3-0003-4AA5-8FDC-14E3A501556B}"/>
                  </a:ext>
                </a:extLst>
              </p:cNvPr>
              <p:cNvSpPr/>
              <p:nvPr/>
            </p:nvSpPr>
            <p:spPr>
              <a:xfrm>
                <a:off x="4104387" y="2019110"/>
                <a:ext cx="166484" cy="365501"/>
              </a:xfrm>
              <a:custGeom>
                <a:avLst/>
                <a:gdLst>
                  <a:gd name="connsiteX0" fmla="*/ 0 w 914400"/>
                  <a:gd name="connsiteY0" fmla="*/ 0 h 914400"/>
                  <a:gd name="connsiteX1" fmla="*/ 914400 w 914400"/>
                  <a:gd name="connsiteY1" fmla="*/ 0 h 914400"/>
                  <a:gd name="connsiteX2" fmla="*/ 914400 w 914400"/>
                  <a:gd name="connsiteY2" fmla="*/ 914400 h 914400"/>
                  <a:gd name="connsiteX3" fmla="*/ 0 w 914400"/>
                  <a:gd name="connsiteY3" fmla="*/ 914400 h 914400"/>
                  <a:gd name="connsiteX4" fmla="*/ 0 w 914400"/>
                  <a:gd name="connsiteY4" fmla="*/ 0 h 914400"/>
                  <a:gd name="connsiteX0" fmla="*/ 0 w 914400"/>
                  <a:gd name="connsiteY0" fmla="*/ 292963 h 1207363"/>
                  <a:gd name="connsiteX1" fmla="*/ 914400 w 914400"/>
                  <a:gd name="connsiteY1" fmla="*/ 0 h 1207363"/>
                  <a:gd name="connsiteX2" fmla="*/ 914400 w 914400"/>
                  <a:gd name="connsiteY2" fmla="*/ 1207363 h 1207363"/>
                  <a:gd name="connsiteX3" fmla="*/ 0 w 914400"/>
                  <a:gd name="connsiteY3" fmla="*/ 1207363 h 1207363"/>
                  <a:gd name="connsiteX4" fmla="*/ 0 w 914400"/>
                  <a:gd name="connsiteY4" fmla="*/ 292963 h 1207363"/>
                  <a:gd name="connsiteX0" fmla="*/ 612559 w 914400"/>
                  <a:gd name="connsiteY0" fmla="*/ 8877 h 1207363"/>
                  <a:gd name="connsiteX1" fmla="*/ 914400 w 914400"/>
                  <a:gd name="connsiteY1" fmla="*/ 0 h 1207363"/>
                  <a:gd name="connsiteX2" fmla="*/ 914400 w 914400"/>
                  <a:gd name="connsiteY2" fmla="*/ 1207363 h 1207363"/>
                  <a:gd name="connsiteX3" fmla="*/ 0 w 914400"/>
                  <a:gd name="connsiteY3" fmla="*/ 1207363 h 1207363"/>
                  <a:gd name="connsiteX4" fmla="*/ 612559 w 914400"/>
                  <a:gd name="connsiteY4" fmla="*/ 8877 h 1207363"/>
                  <a:gd name="connsiteX0" fmla="*/ 0 w 301841"/>
                  <a:gd name="connsiteY0" fmla="*/ 8877 h 1207363"/>
                  <a:gd name="connsiteX1" fmla="*/ 301841 w 301841"/>
                  <a:gd name="connsiteY1" fmla="*/ 0 h 1207363"/>
                  <a:gd name="connsiteX2" fmla="*/ 301841 w 301841"/>
                  <a:gd name="connsiteY2" fmla="*/ 1207363 h 1207363"/>
                  <a:gd name="connsiteX3" fmla="*/ 186432 w 301841"/>
                  <a:gd name="connsiteY3" fmla="*/ 408372 h 1207363"/>
                  <a:gd name="connsiteX4" fmla="*/ 0 w 301841"/>
                  <a:gd name="connsiteY4" fmla="*/ 8877 h 1207363"/>
                  <a:gd name="connsiteX0" fmla="*/ 0 w 133166"/>
                  <a:gd name="connsiteY0" fmla="*/ 0 h 1207364"/>
                  <a:gd name="connsiteX1" fmla="*/ 133166 w 133166"/>
                  <a:gd name="connsiteY1" fmla="*/ 1 h 1207364"/>
                  <a:gd name="connsiteX2" fmla="*/ 133166 w 133166"/>
                  <a:gd name="connsiteY2" fmla="*/ 1207364 h 1207364"/>
                  <a:gd name="connsiteX3" fmla="*/ 17757 w 133166"/>
                  <a:gd name="connsiteY3" fmla="*/ 408373 h 1207364"/>
                  <a:gd name="connsiteX4" fmla="*/ 0 w 133166"/>
                  <a:gd name="connsiteY4" fmla="*/ 0 h 1207364"/>
                  <a:gd name="connsiteX0" fmla="*/ 0 w 142044"/>
                  <a:gd name="connsiteY0" fmla="*/ 0 h 408373"/>
                  <a:gd name="connsiteX1" fmla="*/ 133166 w 142044"/>
                  <a:gd name="connsiteY1" fmla="*/ 1 h 408373"/>
                  <a:gd name="connsiteX2" fmla="*/ 142044 w 142044"/>
                  <a:gd name="connsiteY2" fmla="*/ 301842 h 408373"/>
                  <a:gd name="connsiteX3" fmla="*/ 17757 w 142044"/>
                  <a:gd name="connsiteY3" fmla="*/ 408373 h 408373"/>
                  <a:gd name="connsiteX4" fmla="*/ 0 w 142044"/>
                  <a:gd name="connsiteY4" fmla="*/ 0 h 408373"/>
                  <a:gd name="connsiteX0" fmla="*/ 0 w 133166"/>
                  <a:gd name="connsiteY0" fmla="*/ 0 h 408373"/>
                  <a:gd name="connsiteX1" fmla="*/ 133166 w 133166"/>
                  <a:gd name="connsiteY1" fmla="*/ 1 h 408373"/>
                  <a:gd name="connsiteX2" fmla="*/ 118293 w 133166"/>
                  <a:gd name="connsiteY2" fmla="*/ 313717 h 408373"/>
                  <a:gd name="connsiteX3" fmla="*/ 17757 w 133166"/>
                  <a:gd name="connsiteY3" fmla="*/ 408373 h 408373"/>
                  <a:gd name="connsiteX4" fmla="*/ 0 w 133166"/>
                  <a:gd name="connsiteY4" fmla="*/ 0 h 408373"/>
                  <a:gd name="connsiteX0" fmla="*/ 0 w 118293"/>
                  <a:gd name="connsiteY0" fmla="*/ 5937 h 414310"/>
                  <a:gd name="connsiteX1" fmla="*/ 115353 w 118293"/>
                  <a:gd name="connsiteY1" fmla="*/ 0 h 414310"/>
                  <a:gd name="connsiteX2" fmla="*/ 118293 w 118293"/>
                  <a:gd name="connsiteY2" fmla="*/ 319654 h 414310"/>
                  <a:gd name="connsiteX3" fmla="*/ 17757 w 118293"/>
                  <a:gd name="connsiteY3" fmla="*/ 414310 h 414310"/>
                  <a:gd name="connsiteX4" fmla="*/ 0 w 118293"/>
                  <a:gd name="connsiteY4" fmla="*/ 5937 h 414310"/>
                  <a:gd name="connsiteX0" fmla="*/ 0 w 118293"/>
                  <a:gd name="connsiteY0" fmla="*/ 5937 h 366809"/>
                  <a:gd name="connsiteX1" fmla="*/ 115353 w 118293"/>
                  <a:gd name="connsiteY1" fmla="*/ 0 h 366809"/>
                  <a:gd name="connsiteX2" fmla="*/ 118293 w 118293"/>
                  <a:gd name="connsiteY2" fmla="*/ 319654 h 366809"/>
                  <a:gd name="connsiteX3" fmla="*/ 5882 w 118293"/>
                  <a:gd name="connsiteY3" fmla="*/ 366809 h 366809"/>
                  <a:gd name="connsiteX4" fmla="*/ 0 w 118293"/>
                  <a:gd name="connsiteY4" fmla="*/ 5937 h 366809"/>
                  <a:gd name="connsiteX0" fmla="*/ 0 w 115353"/>
                  <a:gd name="connsiteY0" fmla="*/ 5937 h 366809"/>
                  <a:gd name="connsiteX1" fmla="*/ 115353 w 115353"/>
                  <a:gd name="connsiteY1" fmla="*/ 0 h 366809"/>
                  <a:gd name="connsiteX2" fmla="*/ 112356 w 115353"/>
                  <a:gd name="connsiteY2" fmla="*/ 278091 h 366809"/>
                  <a:gd name="connsiteX3" fmla="*/ 5882 w 115353"/>
                  <a:gd name="connsiteY3" fmla="*/ 366809 h 366809"/>
                  <a:gd name="connsiteX4" fmla="*/ 0 w 115353"/>
                  <a:gd name="connsiteY4" fmla="*/ 5937 h 366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353" h="366809">
                    <a:moveTo>
                      <a:pt x="0" y="5937"/>
                    </a:moveTo>
                    <a:lnTo>
                      <a:pt x="115353" y="0"/>
                    </a:lnTo>
                    <a:lnTo>
                      <a:pt x="112356" y="278091"/>
                    </a:lnTo>
                    <a:lnTo>
                      <a:pt x="5882" y="366809"/>
                    </a:lnTo>
                    <a:cubicBezTo>
                      <a:pt x="3921" y="246518"/>
                      <a:pt x="1961" y="126228"/>
                      <a:pt x="0" y="5937"/>
                    </a:cubicBezTo>
                    <a:close/>
                  </a:path>
                </a:pathLst>
              </a:custGeom>
              <a:solidFill>
                <a:srgbClr val="012F6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2" name="Rectangle 6">
                <a:extLst>
                  <a:ext uri="{FF2B5EF4-FFF2-40B4-BE49-F238E27FC236}">
                    <a16:creationId xmlns:a16="http://schemas.microsoft.com/office/drawing/2014/main" xmlns="" id="{F6EFEB24-7F9D-4328-B1CE-D8C06022D05A}"/>
                  </a:ext>
                </a:extLst>
              </p:cNvPr>
              <p:cNvSpPr/>
              <p:nvPr/>
            </p:nvSpPr>
            <p:spPr>
              <a:xfrm flipH="1">
                <a:off x="1318543" y="2017034"/>
                <a:ext cx="2952328" cy="251179"/>
              </a:xfrm>
              <a:custGeom>
                <a:avLst/>
                <a:gdLst>
                  <a:gd name="connsiteX0" fmla="*/ 0 w 5285462"/>
                  <a:gd name="connsiteY0" fmla="*/ 0 h 576064"/>
                  <a:gd name="connsiteX1" fmla="*/ 4724629 w 5285462"/>
                  <a:gd name="connsiteY1" fmla="*/ 0 h 576064"/>
                  <a:gd name="connsiteX2" fmla="*/ 5285462 w 5285462"/>
                  <a:gd name="connsiteY2" fmla="*/ 576064 h 576064"/>
                  <a:gd name="connsiteX3" fmla="*/ 0 w 5285462"/>
                  <a:gd name="connsiteY3" fmla="*/ 576064 h 576064"/>
                  <a:gd name="connsiteX4" fmla="*/ 0 w 5285462"/>
                  <a:gd name="connsiteY4" fmla="*/ 0 h 576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85462" h="576064">
                    <a:moveTo>
                      <a:pt x="0" y="0"/>
                    </a:moveTo>
                    <a:lnTo>
                      <a:pt x="4724629" y="0"/>
                    </a:lnTo>
                    <a:lnTo>
                      <a:pt x="5285462" y="576064"/>
                    </a:lnTo>
                    <a:lnTo>
                      <a:pt x="0" y="5760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7B6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037" y="107092"/>
            <a:ext cx="781050" cy="8191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308" y="100036"/>
            <a:ext cx="1733550" cy="77152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81497" y="66846"/>
            <a:ext cx="70016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Государственная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 муниципальная услуга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«Запись на обучение по дополнительным общеобразовательным программам»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730" y="1523552"/>
            <a:ext cx="1168781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Что можно сделать на ЕПГУ?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Оформить сертификат дополнительного образования на ребенка – </a:t>
            </a:r>
            <a:r>
              <a:rPr lang="ru-RU" sz="2800" b="1" dirty="0" smtClean="0">
                <a:solidFill>
                  <a:srgbClr val="0070C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НЕТ!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Записать ребенка на обучение в кружки и секции – </a:t>
            </a:r>
            <a:r>
              <a:rPr lang="ru-RU" sz="2800" b="1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ДА!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Узнать на какие кружки и секции записан ребенок – </a:t>
            </a:r>
            <a:r>
              <a:rPr lang="ru-RU" sz="2800" b="1" dirty="0" smtClean="0">
                <a:solidFill>
                  <a:srgbClr val="0070C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НЕТ!</a:t>
            </a:r>
            <a:endParaRPr lang="ru-RU" sz="2800" b="1" dirty="0">
              <a:solidFill>
                <a:srgbClr val="0070C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4079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1292181" y="664156"/>
            <a:ext cx="8684196" cy="524171"/>
            <a:chOff x="166368" y="2554748"/>
            <a:chExt cx="8684196" cy="524171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66368" y="2705834"/>
              <a:ext cx="8471102" cy="373085"/>
            </a:xfrm>
            <a:prstGeom prst="rect">
              <a:avLst/>
            </a:prstGeom>
            <a:solidFill>
              <a:srgbClr val="B9E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Group 27">
              <a:extLst>
                <a:ext uri="{FF2B5EF4-FFF2-40B4-BE49-F238E27FC236}">
                  <a16:creationId xmlns:a16="http://schemas.microsoft.com/office/drawing/2014/main" xmlns="" id="{51915F4E-0E16-416E-A9B6-BCDBE8C7AE5C}"/>
                </a:ext>
              </a:extLst>
            </p:cNvPr>
            <p:cNvGrpSpPr/>
            <p:nvPr/>
          </p:nvGrpSpPr>
          <p:grpSpPr>
            <a:xfrm>
              <a:off x="4846888" y="2554748"/>
              <a:ext cx="4003676" cy="442201"/>
              <a:chOff x="1318543" y="2017034"/>
              <a:chExt cx="2952328" cy="367577"/>
            </a:xfrm>
          </p:grpSpPr>
          <p:sp>
            <p:nvSpPr>
              <p:cNvPr id="21" name="Rectangle 9">
                <a:extLst>
                  <a:ext uri="{FF2B5EF4-FFF2-40B4-BE49-F238E27FC236}">
                    <a16:creationId xmlns:a16="http://schemas.microsoft.com/office/drawing/2014/main" xmlns="" id="{1CB1B6A3-0003-4AA5-8FDC-14E3A501556B}"/>
                  </a:ext>
                </a:extLst>
              </p:cNvPr>
              <p:cNvSpPr/>
              <p:nvPr/>
            </p:nvSpPr>
            <p:spPr>
              <a:xfrm>
                <a:off x="4104387" y="2019110"/>
                <a:ext cx="166484" cy="365501"/>
              </a:xfrm>
              <a:custGeom>
                <a:avLst/>
                <a:gdLst>
                  <a:gd name="connsiteX0" fmla="*/ 0 w 914400"/>
                  <a:gd name="connsiteY0" fmla="*/ 0 h 914400"/>
                  <a:gd name="connsiteX1" fmla="*/ 914400 w 914400"/>
                  <a:gd name="connsiteY1" fmla="*/ 0 h 914400"/>
                  <a:gd name="connsiteX2" fmla="*/ 914400 w 914400"/>
                  <a:gd name="connsiteY2" fmla="*/ 914400 h 914400"/>
                  <a:gd name="connsiteX3" fmla="*/ 0 w 914400"/>
                  <a:gd name="connsiteY3" fmla="*/ 914400 h 914400"/>
                  <a:gd name="connsiteX4" fmla="*/ 0 w 914400"/>
                  <a:gd name="connsiteY4" fmla="*/ 0 h 914400"/>
                  <a:gd name="connsiteX0" fmla="*/ 0 w 914400"/>
                  <a:gd name="connsiteY0" fmla="*/ 292963 h 1207363"/>
                  <a:gd name="connsiteX1" fmla="*/ 914400 w 914400"/>
                  <a:gd name="connsiteY1" fmla="*/ 0 h 1207363"/>
                  <a:gd name="connsiteX2" fmla="*/ 914400 w 914400"/>
                  <a:gd name="connsiteY2" fmla="*/ 1207363 h 1207363"/>
                  <a:gd name="connsiteX3" fmla="*/ 0 w 914400"/>
                  <a:gd name="connsiteY3" fmla="*/ 1207363 h 1207363"/>
                  <a:gd name="connsiteX4" fmla="*/ 0 w 914400"/>
                  <a:gd name="connsiteY4" fmla="*/ 292963 h 1207363"/>
                  <a:gd name="connsiteX0" fmla="*/ 612559 w 914400"/>
                  <a:gd name="connsiteY0" fmla="*/ 8877 h 1207363"/>
                  <a:gd name="connsiteX1" fmla="*/ 914400 w 914400"/>
                  <a:gd name="connsiteY1" fmla="*/ 0 h 1207363"/>
                  <a:gd name="connsiteX2" fmla="*/ 914400 w 914400"/>
                  <a:gd name="connsiteY2" fmla="*/ 1207363 h 1207363"/>
                  <a:gd name="connsiteX3" fmla="*/ 0 w 914400"/>
                  <a:gd name="connsiteY3" fmla="*/ 1207363 h 1207363"/>
                  <a:gd name="connsiteX4" fmla="*/ 612559 w 914400"/>
                  <a:gd name="connsiteY4" fmla="*/ 8877 h 1207363"/>
                  <a:gd name="connsiteX0" fmla="*/ 0 w 301841"/>
                  <a:gd name="connsiteY0" fmla="*/ 8877 h 1207363"/>
                  <a:gd name="connsiteX1" fmla="*/ 301841 w 301841"/>
                  <a:gd name="connsiteY1" fmla="*/ 0 h 1207363"/>
                  <a:gd name="connsiteX2" fmla="*/ 301841 w 301841"/>
                  <a:gd name="connsiteY2" fmla="*/ 1207363 h 1207363"/>
                  <a:gd name="connsiteX3" fmla="*/ 186432 w 301841"/>
                  <a:gd name="connsiteY3" fmla="*/ 408372 h 1207363"/>
                  <a:gd name="connsiteX4" fmla="*/ 0 w 301841"/>
                  <a:gd name="connsiteY4" fmla="*/ 8877 h 1207363"/>
                  <a:gd name="connsiteX0" fmla="*/ 0 w 133166"/>
                  <a:gd name="connsiteY0" fmla="*/ 0 h 1207364"/>
                  <a:gd name="connsiteX1" fmla="*/ 133166 w 133166"/>
                  <a:gd name="connsiteY1" fmla="*/ 1 h 1207364"/>
                  <a:gd name="connsiteX2" fmla="*/ 133166 w 133166"/>
                  <a:gd name="connsiteY2" fmla="*/ 1207364 h 1207364"/>
                  <a:gd name="connsiteX3" fmla="*/ 17757 w 133166"/>
                  <a:gd name="connsiteY3" fmla="*/ 408373 h 1207364"/>
                  <a:gd name="connsiteX4" fmla="*/ 0 w 133166"/>
                  <a:gd name="connsiteY4" fmla="*/ 0 h 1207364"/>
                  <a:gd name="connsiteX0" fmla="*/ 0 w 142044"/>
                  <a:gd name="connsiteY0" fmla="*/ 0 h 408373"/>
                  <a:gd name="connsiteX1" fmla="*/ 133166 w 142044"/>
                  <a:gd name="connsiteY1" fmla="*/ 1 h 408373"/>
                  <a:gd name="connsiteX2" fmla="*/ 142044 w 142044"/>
                  <a:gd name="connsiteY2" fmla="*/ 301842 h 408373"/>
                  <a:gd name="connsiteX3" fmla="*/ 17757 w 142044"/>
                  <a:gd name="connsiteY3" fmla="*/ 408373 h 408373"/>
                  <a:gd name="connsiteX4" fmla="*/ 0 w 142044"/>
                  <a:gd name="connsiteY4" fmla="*/ 0 h 408373"/>
                  <a:gd name="connsiteX0" fmla="*/ 0 w 133166"/>
                  <a:gd name="connsiteY0" fmla="*/ 0 h 408373"/>
                  <a:gd name="connsiteX1" fmla="*/ 133166 w 133166"/>
                  <a:gd name="connsiteY1" fmla="*/ 1 h 408373"/>
                  <a:gd name="connsiteX2" fmla="*/ 118293 w 133166"/>
                  <a:gd name="connsiteY2" fmla="*/ 313717 h 408373"/>
                  <a:gd name="connsiteX3" fmla="*/ 17757 w 133166"/>
                  <a:gd name="connsiteY3" fmla="*/ 408373 h 408373"/>
                  <a:gd name="connsiteX4" fmla="*/ 0 w 133166"/>
                  <a:gd name="connsiteY4" fmla="*/ 0 h 408373"/>
                  <a:gd name="connsiteX0" fmla="*/ 0 w 118293"/>
                  <a:gd name="connsiteY0" fmla="*/ 5937 h 414310"/>
                  <a:gd name="connsiteX1" fmla="*/ 115353 w 118293"/>
                  <a:gd name="connsiteY1" fmla="*/ 0 h 414310"/>
                  <a:gd name="connsiteX2" fmla="*/ 118293 w 118293"/>
                  <a:gd name="connsiteY2" fmla="*/ 319654 h 414310"/>
                  <a:gd name="connsiteX3" fmla="*/ 17757 w 118293"/>
                  <a:gd name="connsiteY3" fmla="*/ 414310 h 414310"/>
                  <a:gd name="connsiteX4" fmla="*/ 0 w 118293"/>
                  <a:gd name="connsiteY4" fmla="*/ 5937 h 414310"/>
                  <a:gd name="connsiteX0" fmla="*/ 0 w 118293"/>
                  <a:gd name="connsiteY0" fmla="*/ 5937 h 366809"/>
                  <a:gd name="connsiteX1" fmla="*/ 115353 w 118293"/>
                  <a:gd name="connsiteY1" fmla="*/ 0 h 366809"/>
                  <a:gd name="connsiteX2" fmla="*/ 118293 w 118293"/>
                  <a:gd name="connsiteY2" fmla="*/ 319654 h 366809"/>
                  <a:gd name="connsiteX3" fmla="*/ 5882 w 118293"/>
                  <a:gd name="connsiteY3" fmla="*/ 366809 h 366809"/>
                  <a:gd name="connsiteX4" fmla="*/ 0 w 118293"/>
                  <a:gd name="connsiteY4" fmla="*/ 5937 h 366809"/>
                  <a:gd name="connsiteX0" fmla="*/ 0 w 115353"/>
                  <a:gd name="connsiteY0" fmla="*/ 5937 h 366809"/>
                  <a:gd name="connsiteX1" fmla="*/ 115353 w 115353"/>
                  <a:gd name="connsiteY1" fmla="*/ 0 h 366809"/>
                  <a:gd name="connsiteX2" fmla="*/ 112356 w 115353"/>
                  <a:gd name="connsiteY2" fmla="*/ 278091 h 366809"/>
                  <a:gd name="connsiteX3" fmla="*/ 5882 w 115353"/>
                  <a:gd name="connsiteY3" fmla="*/ 366809 h 366809"/>
                  <a:gd name="connsiteX4" fmla="*/ 0 w 115353"/>
                  <a:gd name="connsiteY4" fmla="*/ 5937 h 366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353" h="366809">
                    <a:moveTo>
                      <a:pt x="0" y="5937"/>
                    </a:moveTo>
                    <a:lnTo>
                      <a:pt x="115353" y="0"/>
                    </a:lnTo>
                    <a:lnTo>
                      <a:pt x="112356" y="278091"/>
                    </a:lnTo>
                    <a:lnTo>
                      <a:pt x="5882" y="366809"/>
                    </a:lnTo>
                    <a:cubicBezTo>
                      <a:pt x="3921" y="246518"/>
                      <a:pt x="1961" y="126228"/>
                      <a:pt x="0" y="5937"/>
                    </a:cubicBezTo>
                    <a:close/>
                  </a:path>
                </a:pathLst>
              </a:custGeom>
              <a:solidFill>
                <a:srgbClr val="012F6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2" name="Rectangle 6">
                <a:extLst>
                  <a:ext uri="{FF2B5EF4-FFF2-40B4-BE49-F238E27FC236}">
                    <a16:creationId xmlns:a16="http://schemas.microsoft.com/office/drawing/2014/main" xmlns="" id="{F6EFEB24-7F9D-4328-B1CE-D8C06022D05A}"/>
                  </a:ext>
                </a:extLst>
              </p:cNvPr>
              <p:cNvSpPr/>
              <p:nvPr/>
            </p:nvSpPr>
            <p:spPr>
              <a:xfrm flipH="1">
                <a:off x="1318543" y="2017034"/>
                <a:ext cx="2952328" cy="251179"/>
              </a:xfrm>
              <a:custGeom>
                <a:avLst/>
                <a:gdLst>
                  <a:gd name="connsiteX0" fmla="*/ 0 w 5285462"/>
                  <a:gd name="connsiteY0" fmla="*/ 0 h 576064"/>
                  <a:gd name="connsiteX1" fmla="*/ 4724629 w 5285462"/>
                  <a:gd name="connsiteY1" fmla="*/ 0 h 576064"/>
                  <a:gd name="connsiteX2" fmla="*/ 5285462 w 5285462"/>
                  <a:gd name="connsiteY2" fmla="*/ 576064 h 576064"/>
                  <a:gd name="connsiteX3" fmla="*/ 0 w 5285462"/>
                  <a:gd name="connsiteY3" fmla="*/ 576064 h 576064"/>
                  <a:gd name="connsiteX4" fmla="*/ 0 w 5285462"/>
                  <a:gd name="connsiteY4" fmla="*/ 0 h 576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85462" h="576064">
                    <a:moveTo>
                      <a:pt x="0" y="0"/>
                    </a:moveTo>
                    <a:lnTo>
                      <a:pt x="4724629" y="0"/>
                    </a:lnTo>
                    <a:lnTo>
                      <a:pt x="5285462" y="576064"/>
                    </a:lnTo>
                    <a:lnTo>
                      <a:pt x="0" y="5760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7B6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037" y="107092"/>
            <a:ext cx="781050" cy="8191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308" y="100036"/>
            <a:ext cx="1733550" cy="77152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28850" y="66846"/>
            <a:ext cx="7200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Государственная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 муниципальная услуга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«Запись на обучение по дополнительным общеобразовательным программам»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6975" y="1188327"/>
            <a:ext cx="4574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Заявка на обучение с портала Госуслуги</a:t>
            </a:r>
            <a:endParaRPr lang="ru-RU" sz="2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79" y="1555442"/>
            <a:ext cx="6422446" cy="79089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587831" y="1191393"/>
            <a:ext cx="3942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Электронное заявление родителей</a:t>
            </a:r>
            <a:endParaRPr lang="ru-RU" sz="2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68226" y="1555442"/>
            <a:ext cx="2381250" cy="92392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02266" y="2641172"/>
            <a:ext cx="11337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Срок предоставления государственной услуги составляет не более 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10 рабочих дней </a:t>
            </a:r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со дня регистрации запроса о предоставлении государственной услуги в организации.</a:t>
            </a:r>
            <a:endParaRPr lang="ru-RU" sz="2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007435"/>
              </p:ext>
            </p:extLst>
          </p:nvPr>
        </p:nvGraphicFramePr>
        <p:xfrm>
          <a:off x="517386" y="3526171"/>
          <a:ext cx="11107411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273"/>
                <a:gridCol w="4688114"/>
                <a:gridCol w="5795024"/>
              </a:tblGrid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Причины отмены заявки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Комментарий для пользователя ЕПГУ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endParaRPr lang="ru-RU" sz="1600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Обращение за предоставлением иной услуги</a:t>
                      </a:r>
                      <a:endParaRPr lang="ru-RU" sz="1600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Запись в выбранную программу или группу приостановлена, пожалуйста, выберите другую программу (группу) в каталоге. Приносим извинения за доставленные неудобства. </a:t>
                      </a:r>
                      <a:endParaRPr lang="ru-RU" sz="1600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endParaRPr lang="ru-RU" sz="1600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Заявителем представлен неполный комплект документов, необходимых для предоставления услуги.</a:t>
                      </a:r>
                      <a:endParaRPr lang="ru-RU" sz="1600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Для получения услуги Вам необходимо предоставить полный комплект документов.</a:t>
                      </a:r>
                      <a:endParaRPr lang="ru-RU" sz="1600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6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1292181" y="664156"/>
            <a:ext cx="8684196" cy="524171"/>
            <a:chOff x="166368" y="2554748"/>
            <a:chExt cx="8684196" cy="524171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66368" y="2705834"/>
              <a:ext cx="8471102" cy="373085"/>
            </a:xfrm>
            <a:prstGeom prst="rect">
              <a:avLst/>
            </a:prstGeom>
            <a:solidFill>
              <a:srgbClr val="B9E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Group 27">
              <a:extLst>
                <a:ext uri="{FF2B5EF4-FFF2-40B4-BE49-F238E27FC236}">
                  <a16:creationId xmlns:a16="http://schemas.microsoft.com/office/drawing/2014/main" xmlns="" id="{51915F4E-0E16-416E-A9B6-BCDBE8C7AE5C}"/>
                </a:ext>
              </a:extLst>
            </p:cNvPr>
            <p:cNvGrpSpPr/>
            <p:nvPr/>
          </p:nvGrpSpPr>
          <p:grpSpPr>
            <a:xfrm>
              <a:off x="4846888" y="2554748"/>
              <a:ext cx="4003676" cy="442201"/>
              <a:chOff x="1318543" y="2017034"/>
              <a:chExt cx="2952328" cy="367577"/>
            </a:xfrm>
          </p:grpSpPr>
          <p:sp>
            <p:nvSpPr>
              <p:cNvPr id="21" name="Rectangle 9">
                <a:extLst>
                  <a:ext uri="{FF2B5EF4-FFF2-40B4-BE49-F238E27FC236}">
                    <a16:creationId xmlns:a16="http://schemas.microsoft.com/office/drawing/2014/main" xmlns="" id="{1CB1B6A3-0003-4AA5-8FDC-14E3A501556B}"/>
                  </a:ext>
                </a:extLst>
              </p:cNvPr>
              <p:cNvSpPr/>
              <p:nvPr/>
            </p:nvSpPr>
            <p:spPr>
              <a:xfrm>
                <a:off x="4104387" y="2019110"/>
                <a:ext cx="166484" cy="365501"/>
              </a:xfrm>
              <a:custGeom>
                <a:avLst/>
                <a:gdLst>
                  <a:gd name="connsiteX0" fmla="*/ 0 w 914400"/>
                  <a:gd name="connsiteY0" fmla="*/ 0 h 914400"/>
                  <a:gd name="connsiteX1" fmla="*/ 914400 w 914400"/>
                  <a:gd name="connsiteY1" fmla="*/ 0 h 914400"/>
                  <a:gd name="connsiteX2" fmla="*/ 914400 w 914400"/>
                  <a:gd name="connsiteY2" fmla="*/ 914400 h 914400"/>
                  <a:gd name="connsiteX3" fmla="*/ 0 w 914400"/>
                  <a:gd name="connsiteY3" fmla="*/ 914400 h 914400"/>
                  <a:gd name="connsiteX4" fmla="*/ 0 w 914400"/>
                  <a:gd name="connsiteY4" fmla="*/ 0 h 914400"/>
                  <a:gd name="connsiteX0" fmla="*/ 0 w 914400"/>
                  <a:gd name="connsiteY0" fmla="*/ 292963 h 1207363"/>
                  <a:gd name="connsiteX1" fmla="*/ 914400 w 914400"/>
                  <a:gd name="connsiteY1" fmla="*/ 0 h 1207363"/>
                  <a:gd name="connsiteX2" fmla="*/ 914400 w 914400"/>
                  <a:gd name="connsiteY2" fmla="*/ 1207363 h 1207363"/>
                  <a:gd name="connsiteX3" fmla="*/ 0 w 914400"/>
                  <a:gd name="connsiteY3" fmla="*/ 1207363 h 1207363"/>
                  <a:gd name="connsiteX4" fmla="*/ 0 w 914400"/>
                  <a:gd name="connsiteY4" fmla="*/ 292963 h 1207363"/>
                  <a:gd name="connsiteX0" fmla="*/ 612559 w 914400"/>
                  <a:gd name="connsiteY0" fmla="*/ 8877 h 1207363"/>
                  <a:gd name="connsiteX1" fmla="*/ 914400 w 914400"/>
                  <a:gd name="connsiteY1" fmla="*/ 0 h 1207363"/>
                  <a:gd name="connsiteX2" fmla="*/ 914400 w 914400"/>
                  <a:gd name="connsiteY2" fmla="*/ 1207363 h 1207363"/>
                  <a:gd name="connsiteX3" fmla="*/ 0 w 914400"/>
                  <a:gd name="connsiteY3" fmla="*/ 1207363 h 1207363"/>
                  <a:gd name="connsiteX4" fmla="*/ 612559 w 914400"/>
                  <a:gd name="connsiteY4" fmla="*/ 8877 h 1207363"/>
                  <a:gd name="connsiteX0" fmla="*/ 0 w 301841"/>
                  <a:gd name="connsiteY0" fmla="*/ 8877 h 1207363"/>
                  <a:gd name="connsiteX1" fmla="*/ 301841 w 301841"/>
                  <a:gd name="connsiteY1" fmla="*/ 0 h 1207363"/>
                  <a:gd name="connsiteX2" fmla="*/ 301841 w 301841"/>
                  <a:gd name="connsiteY2" fmla="*/ 1207363 h 1207363"/>
                  <a:gd name="connsiteX3" fmla="*/ 186432 w 301841"/>
                  <a:gd name="connsiteY3" fmla="*/ 408372 h 1207363"/>
                  <a:gd name="connsiteX4" fmla="*/ 0 w 301841"/>
                  <a:gd name="connsiteY4" fmla="*/ 8877 h 1207363"/>
                  <a:gd name="connsiteX0" fmla="*/ 0 w 133166"/>
                  <a:gd name="connsiteY0" fmla="*/ 0 h 1207364"/>
                  <a:gd name="connsiteX1" fmla="*/ 133166 w 133166"/>
                  <a:gd name="connsiteY1" fmla="*/ 1 h 1207364"/>
                  <a:gd name="connsiteX2" fmla="*/ 133166 w 133166"/>
                  <a:gd name="connsiteY2" fmla="*/ 1207364 h 1207364"/>
                  <a:gd name="connsiteX3" fmla="*/ 17757 w 133166"/>
                  <a:gd name="connsiteY3" fmla="*/ 408373 h 1207364"/>
                  <a:gd name="connsiteX4" fmla="*/ 0 w 133166"/>
                  <a:gd name="connsiteY4" fmla="*/ 0 h 1207364"/>
                  <a:gd name="connsiteX0" fmla="*/ 0 w 142044"/>
                  <a:gd name="connsiteY0" fmla="*/ 0 h 408373"/>
                  <a:gd name="connsiteX1" fmla="*/ 133166 w 142044"/>
                  <a:gd name="connsiteY1" fmla="*/ 1 h 408373"/>
                  <a:gd name="connsiteX2" fmla="*/ 142044 w 142044"/>
                  <a:gd name="connsiteY2" fmla="*/ 301842 h 408373"/>
                  <a:gd name="connsiteX3" fmla="*/ 17757 w 142044"/>
                  <a:gd name="connsiteY3" fmla="*/ 408373 h 408373"/>
                  <a:gd name="connsiteX4" fmla="*/ 0 w 142044"/>
                  <a:gd name="connsiteY4" fmla="*/ 0 h 408373"/>
                  <a:gd name="connsiteX0" fmla="*/ 0 w 133166"/>
                  <a:gd name="connsiteY0" fmla="*/ 0 h 408373"/>
                  <a:gd name="connsiteX1" fmla="*/ 133166 w 133166"/>
                  <a:gd name="connsiteY1" fmla="*/ 1 h 408373"/>
                  <a:gd name="connsiteX2" fmla="*/ 118293 w 133166"/>
                  <a:gd name="connsiteY2" fmla="*/ 313717 h 408373"/>
                  <a:gd name="connsiteX3" fmla="*/ 17757 w 133166"/>
                  <a:gd name="connsiteY3" fmla="*/ 408373 h 408373"/>
                  <a:gd name="connsiteX4" fmla="*/ 0 w 133166"/>
                  <a:gd name="connsiteY4" fmla="*/ 0 h 408373"/>
                  <a:gd name="connsiteX0" fmla="*/ 0 w 118293"/>
                  <a:gd name="connsiteY0" fmla="*/ 5937 h 414310"/>
                  <a:gd name="connsiteX1" fmla="*/ 115353 w 118293"/>
                  <a:gd name="connsiteY1" fmla="*/ 0 h 414310"/>
                  <a:gd name="connsiteX2" fmla="*/ 118293 w 118293"/>
                  <a:gd name="connsiteY2" fmla="*/ 319654 h 414310"/>
                  <a:gd name="connsiteX3" fmla="*/ 17757 w 118293"/>
                  <a:gd name="connsiteY3" fmla="*/ 414310 h 414310"/>
                  <a:gd name="connsiteX4" fmla="*/ 0 w 118293"/>
                  <a:gd name="connsiteY4" fmla="*/ 5937 h 414310"/>
                  <a:gd name="connsiteX0" fmla="*/ 0 w 118293"/>
                  <a:gd name="connsiteY0" fmla="*/ 5937 h 366809"/>
                  <a:gd name="connsiteX1" fmla="*/ 115353 w 118293"/>
                  <a:gd name="connsiteY1" fmla="*/ 0 h 366809"/>
                  <a:gd name="connsiteX2" fmla="*/ 118293 w 118293"/>
                  <a:gd name="connsiteY2" fmla="*/ 319654 h 366809"/>
                  <a:gd name="connsiteX3" fmla="*/ 5882 w 118293"/>
                  <a:gd name="connsiteY3" fmla="*/ 366809 h 366809"/>
                  <a:gd name="connsiteX4" fmla="*/ 0 w 118293"/>
                  <a:gd name="connsiteY4" fmla="*/ 5937 h 366809"/>
                  <a:gd name="connsiteX0" fmla="*/ 0 w 115353"/>
                  <a:gd name="connsiteY0" fmla="*/ 5937 h 366809"/>
                  <a:gd name="connsiteX1" fmla="*/ 115353 w 115353"/>
                  <a:gd name="connsiteY1" fmla="*/ 0 h 366809"/>
                  <a:gd name="connsiteX2" fmla="*/ 112356 w 115353"/>
                  <a:gd name="connsiteY2" fmla="*/ 278091 h 366809"/>
                  <a:gd name="connsiteX3" fmla="*/ 5882 w 115353"/>
                  <a:gd name="connsiteY3" fmla="*/ 366809 h 366809"/>
                  <a:gd name="connsiteX4" fmla="*/ 0 w 115353"/>
                  <a:gd name="connsiteY4" fmla="*/ 5937 h 366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353" h="366809">
                    <a:moveTo>
                      <a:pt x="0" y="5937"/>
                    </a:moveTo>
                    <a:lnTo>
                      <a:pt x="115353" y="0"/>
                    </a:lnTo>
                    <a:lnTo>
                      <a:pt x="112356" y="278091"/>
                    </a:lnTo>
                    <a:lnTo>
                      <a:pt x="5882" y="366809"/>
                    </a:lnTo>
                    <a:cubicBezTo>
                      <a:pt x="3921" y="246518"/>
                      <a:pt x="1961" y="126228"/>
                      <a:pt x="0" y="5937"/>
                    </a:cubicBezTo>
                    <a:close/>
                  </a:path>
                </a:pathLst>
              </a:custGeom>
              <a:solidFill>
                <a:srgbClr val="012F6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2" name="Rectangle 6">
                <a:extLst>
                  <a:ext uri="{FF2B5EF4-FFF2-40B4-BE49-F238E27FC236}">
                    <a16:creationId xmlns:a16="http://schemas.microsoft.com/office/drawing/2014/main" xmlns="" id="{F6EFEB24-7F9D-4328-B1CE-D8C06022D05A}"/>
                  </a:ext>
                </a:extLst>
              </p:cNvPr>
              <p:cNvSpPr/>
              <p:nvPr/>
            </p:nvSpPr>
            <p:spPr>
              <a:xfrm flipH="1">
                <a:off x="1318543" y="2017034"/>
                <a:ext cx="2952328" cy="251179"/>
              </a:xfrm>
              <a:custGeom>
                <a:avLst/>
                <a:gdLst>
                  <a:gd name="connsiteX0" fmla="*/ 0 w 5285462"/>
                  <a:gd name="connsiteY0" fmla="*/ 0 h 576064"/>
                  <a:gd name="connsiteX1" fmla="*/ 4724629 w 5285462"/>
                  <a:gd name="connsiteY1" fmla="*/ 0 h 576064"/>
                  <a:gd name="connsiteX2" fmla="*/ 5285462 w 5285462"/>
                  <a:gd name="connsiteY2" fmla="*/ 576064 h 576064"/>
                  <a:gd name="connsiteX3" fmla="*/ 0 w 5285462"/>
                  <a:gd name="connsiteY3" fmla="*/ 576064 h 576064"/>
                  <a:gd name="connsiteX4" fmla="*/ 0 w 5285462"/>
                  <a:gd name="connsiteY4" fmla="*/ 0 h 576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85462" h="576064">
                    <a:moveTo>
                      <a:pt x="0" y="0"/>
                    </a:moveTo>
                    <a:lnTo>
                      <a:pt x="4724629" y="0"/>
                    </a:lnTo>
                    <a:lnTo>
                      <a:pt x="5285462" y="576064"/>
                    </a:lnTo>
                    <a:lnTo>
                      <a:pt x="0" y="5760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7B6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037" y="107092"/>
            <a:ext cx="781050" cy="8191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308" y="100036"/>
            <a:ext cx="1733550" cy="77152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57400" y="66846"/>
            <a:ext cx="73722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Государственная и муниципальная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услуга «Запись на обучение по дополнительным общеобразовательным программам»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8562" y="1563638"/>
            <a:ext cx="1062155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Задачи для образовательных организаций: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Ориентировать родителей на возможность записи ребенка на программы дополнительного образования через кабинет родителя на ЕПГУ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Привести в соответствие образовательные программы, загруженные на Портал ПФДО (содержание, адрес реализации, группы, педагог, расписание)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Отслеживать заявки на обучение, поступающие из ЕПГУ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28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3165</TotalTime>
  <Words>421</Words>
  <Application>Microsoft Office PowerPoint</Application>
  <PresentationFormat>Широкоэкранный</PresentationFormat>
  <Paragraphs>56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맑은 고딕</vt:lpstr>
      <vt:lpstr>Arial</vt:lpstr>
      <vt:lpstr>Calibri</vt:lpstr>
      <vt:lpstr>Calibri Light</vt:lpstr>
      <vt:lpstr>PT Astra Serif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Зам директора по ПМР</dc:creator>
  <cp:lastModifiedBy>Методист</cp:lastModifiedBy>
  <cp:revision>55</cp:revision>
  <dcterms:created xsi:type="dcterms:W3CDTF">2022-03-31T03:58:46Z</dcterms:created>
  <dcterms:modified xsi:type="dcterms:W3CDTF">2023-05-19T03:04:53Z</dcterms:modified>
</cp:coreProperties>
</file>