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2F72-2D76-4F80-A48C-84E1483177F4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A190-99E9-4A85-956A-9CC5678F96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05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2F72-2D76-4F80-A48C-84E1483177F4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A190-99E9-4A85-956A-9CC5678F96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09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2F72-2D76-4F80-A48C-84E1483177F4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A190-99E9-4A85-956A-9CC5678F96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110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2F72-2D76-4F80-A48C-84E1483177F4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A190-99E9-4A85-956A-9CC5678F96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310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2F72-2D76-4F80-A48C-84E1483177F4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A190-99E9-4A85-956A-9CC5678F96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065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2F72-2D76-4F80-A48C-84E1483177F4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A190-99E9-4A85-956A-9CC5678F96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715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2F72-2D76-4F80-A48C-84E1483177F4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A190-99E9-4A85-956A-9CC5678F96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087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2F72-2D76-4F80-A48C-84E1483177F4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A190-99E9-4A85-956A-9CC5678F96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59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2F72-2D76-4F80-A48C-84E1483177F4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A190-99E9-4A85-956A-9CC5678F96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12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2F72-2D76-4F80-A48C-84E1483177F4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A190-99E9-4A85-956A-9CC5678F96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106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2F72-2D76-4F80-A48C-84E1483177F4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CA190-99E9-4A85-956A-9CC5678F96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07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62F72-2D76-4F80-A48C-84E1483177F4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CA190-99E9-4A85-956A-9CC5678F96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438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&#1086;&#1094;&#1076;&#1086;70.&#1088;&#1092;/wp-content/uploads/2022/08/%D0%A2%D0%BE%D0%BC%D1%81%D0%BA%D0%B0%D1%8F-%D0%BE%D0%B1%D0%BB%D0%B0%D1%81%D1%82%D1%8C-%D0%9A%D0%9E%D0%9D%D0%A6%D0%95%D0%9F%D0%A6%D0%98%D0%AF-%D0%94%D0%9E%D0%94_compressed.pdf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s://vk.com/ogboudo_ocdo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hyperlink" Target="https://ok.ru/group/70000001270133" TargetMode="External"/><Relationship Id="rId10" Type="http://schemas.openxmlformats.org/officeDocument/2006/relationships/image" Target="../media/image9.png"/><Relationship Id="rId4" Type="http://schemas.openxmlformats.org/officeDocument/2006/relationships/hyperlink" Target="https://t.me/ocdo_tomsk" TargetMode="External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99742" y="3063923"/>
            <a:ext cx="10147407" cy="1280015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Arial Narrow" panose="020B0606020202030204" pitchFamily="34" charset="0"/>
              </a:rPr>
              <a:t>Областной </a:t>
            </a:r>
            <a:r>
              <a:rPr lang="ru-RU" sz="3200" b="1" dirty="0">
                <a:latin typeface="Arial Narrow" panose="020B0606020202030204" pitchFamily="34" charset="0"/>
              </a:rPr>
              <a:t>семинар-совещание руководителей организаций дополнительного образования и специалистов муниципальных органов управления </a:t>
            </a:r>
            <a:r>
              <a:rPr lang="ru-RU" sz="3200" b="1" dirty="0" smtClean="0">
                <a:latin typeface="Arial Narrow" panose="020B0606020202030204" pitchFamily="34" charset="0"/>
              </a:rPr>
              <a:t>образованием</a:t>
            </a:r>
            <a:endParaRPr lang="ru-RU" sz="3200" b="1" dirty="0">
              <a:latin typeface="Arial Narrow" panose="020B0606020202030204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0" y="-8297"/>
            <a:ext cx="9962866" cy="1762534"/>
            <a:chOff x="166368" y="2554748"/>
            <a:chExt cx="8684196" cy="524171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166368" y="2705834"/>
              <a:ext cx="8471102" cy="373085"/>
            </a:xfrm>
            <a:prstGeom prst="rect">
              <a:avLst/>
            </a:prstGeom>
            <a:solidFill>
              <a:srgbClr val="B9E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2" name="Group 27">
              <a:extLst>
                <a:ext uri="{FF2B5EF4-FFF2-40B4-BE49-F238E27FC236}">
                  <a16:creationId xmlns:a16="http://schemas.microsoft.com/office/drawing/2014/main" id="{51915F4E-0E16-416E-A9B6-BCDBE8C7AE5C}"/>
                </a:ext>
              </a:extLst>
            </p:cNvPr>
            <p:cNvGrpSpPr/>
            <p:nvPr/>
          </p:nvGrpSpPr>
          <p:grpSpPr>
            <a:xfrm>
              <a:off x="4846888" y="2554748"/>
              <a:ext cx="4003676" cy="442201"/>
              <a:chOff x="1318543" y="2017034"/>
              <a:chExt cx="2952328" cy="367577"/>
            </a:xfrm>
          </p:grpSpPr>
          <p:sp>
            <p:nvSpPr>
              <p:cNvPr id="13" name="Rectangle 9">
                <a:extLst>
                  <a:ext uri="{FF2B5EF4-FFF2-40B4-BE49-F238E27FC236}">
                    <a16:creationId xmlns:a16="http://schemas.microsoft.com/office/drawing/2014/main" id="{1CB1B6A3-0003-4AA5-8FDC-14E3A501556B}"/>
                  </a:ext>
                </a:extLst>
              </p:cNvPr>
              <p:cNvSpPr/>
              <p:nvPr/>
            </p:nvSpPr>
            <p:spPr>
              <a:xfrm>
                <a:off x="4104387" y="2019110"/>
                <a:ext cx="166484" cy="365501"/>
              </a:xfrm>
              <a:custGeom>
                <a:avLst/>
                <a:gdLst>
                  <a:gd name="connsiteX0" fmla="*/ 0 w 914400"/>
                  <a:gd name="connsiteY0" fmla="*/ 0 h 914400"/>
                  <a:gd name="connsiteX1" fmla="*/ 914400 w 914400"/>
                  <a:gd name="connsiteY1" fmla="*/ 0 h 914400"/>
                  <a:gd name="connsiteX2" fmla="*/ 914400 w 914400"/>
                  <a:gd name="connsiteY2" fmla="*/ 914400 h 914400"/>
                  <a:gd name="connsiteX3" fmla="*/ 0 w 914400"/>
                  <a:gd name="connsiteY3" fmla="*/ 914400 h 914400"/>
                  <a:gd name="connsiteX4" fmla="*/ 0 w 914400"/>
                  <a:gd name="connsiteY4" fmla="*/ 0 h 914400"/>
                  <a:gd name="connsiteX0" fmla="*/ 0 w 914400"/>
                  <a:gd name="connsiteY0" fmla="*/ 292963 h 1207363"/>
                  <a:gd name="connsiteX1" fmla="*/ 914400 w 914400"/>
                  <a:gd name="connsiteY1" fmla="*/ 0 h 1207363"/>
                  <a:gd name="connsiteX2" fmla="*/ 914400 w 914400"/>
                  <a:gd name="connsiteY2" fmla="*/ 1207363 h 1207363"/>
                  <a:gd name="connsiteX3" fmla="*/ 0 w 914400"/>
                  <a:gd name="connsiteY3" fmla="*/ 1207363 h 1207363"/>
                  <a:gd name="connsiteX4" fmla="*/ 0 w 914400"/>
                  <a:gd name="connsiteY4" fmla="*/ 292963 h 1207363"/>
                  <a:gd name="connsiteX0" fmla="*/ 612559 w 914400"/>
                  <a:gd name="connsiteY0" fmla="*/ 8877 h 1207363"/>
                  <a:gd name="connsiteX1" fmla="*/ 914400 w 914400"/>
                  <a:gd name="connsiteY1" fmla="*/ 0 h 1207363"/>
                  <a:gd name="connsiteX2" fmla="*/ 914400 w 914400"/>
                  <a:gd name="connsiteY2" fmla="*/ 1207363 h 1207363"/>
                  <a:gd name="connsiteX3" fmla="*/ 0 w 914400"/>
                  <a:gd name="connsiteY3" fmla="*/ 1207363 h 1207363"/>
                  <a:gd name="connsiteX4" fmla="*/ 612559 w 914400"/>
                  <a:gd name="connsiteY4" fmla="*/ 8877 h 1207363"/>
                  <a:gd name="connsiteX0" fmla="*/ 0 w 301841"/>
                  <a:gd name="connsiteY0" fmla="*/ 8877 h 1207363"/>
                  <a:gd name="connsiteX1" fmla="*/ 301841 w 301841"/>
                  <a:gd name="connsiteY1" fmla="*/ 0 h 1207363"/>
                  <a:gd name="connsiteX2" fmla="*/ 301841 w 301841"/>
                  <a:gd name="connsiteY2" fmla="*/ 1207363 h 1207363"/>
                  <a:gd name="connsiteX3" fmla="*/ 186432 w 301841"/>
                  <a:gd name="connsiteY3" fmla="*/ 408372 h 1207363"/>
                  <a:gd name="connsiteX4" fmla="*/ 0 w 301841"/>
                  <a:gd name="connsiteY4" fmla="*/ 8877 h 1207363"/>
                  <a:gd name="connsiteX0" fmla="*/ 0 w 133166"/>
                  <a:gd name="connsiteY0" fmla="*/ 0 h 1207364"/>
                  <a:gd name="connsiteX1" fmla="*/ 133166 w 133166"/>
                  <a:gd name="connsiteY1" fmla="*/ 1 h 1207364"/>
                  <a:gd name="connsiteX2" fmla="*/ 133166 w 133166"/>
                  <a:gd name="connsiteY2" fmla="*/ 1207364 h 1207364"/>
                  <a:gd name="connsiteX3" fmla="*/ 17757 w 133166"/>
                  <a:gd name="connsiteY3" fmla="*/ 408373 h 1207364"/>
                  <a:gd name="connsiteX4" fmla="*/ 0 w 133166"/>
                  <a:gd name="connsiteY4" fmla="*/ 0 h 1207364"/>
                  <a:gd name="connsiteX0" fmla="*/ 0 w 142044"/>
                  <a:gd name="connsiteY0" fmla="*/ 0 h 408373"/>
                  <a:gd name="connsiteX1" fmla="*/ 133166 w 142044"/>
                  <a:gd name="connsiteY1" fmla="*/ 1 h 408373"/>
                  <a:gd name="connsiteX2" fmla="*/ 142044 w 142044"/>
                  <a:gd name="connsiteY2" fmla="*/ 301842 h 408373"/>
                  <a:gd name="connsiteX3" fmla="*/ 17757 w 142044"/>
                  <a:gd name="connsiteY3" fmla="*/ 408373 h 408373"/>
                  <a:gd name="connsiteX4" fmla="*/ 0 w 142044"/>
                  <a:gd name="connsiteY4" fmla="*/ 0 h 408373"/>
                  <a:gd name="connsiteX0" fmla="*/ 0 w 133166"/>
                  <a:gd name="connsiteY0" fmla="*/ 0 h 408373"/>
                  <a:gd name="connsiteX1" fmla="*/ 133166 w 133166"/>
                  <a:gd name="connsiteY1" fmla="*/ 1 h 408373"/>
                  <a:gd name="connsiteX2" fmla="*/ 118293 w 133166"/>
                  <a:gd name="connsiteY2" fmla="*/ 313717 h 408373"/>
                  <a:gd name="connsiteX3" fmla="*/ 17757 w 133166"/>
                  <a:gd name="connsiteY3" fmla="*/ 408373 h 408373"/>
                  <a:gd name="connsiteX4" fmla="*/ 0 w 133166"/>
                  <a:gd name="connsiteY4" fmla="*/ 0 h 408373"/>
                  <a:gd name="connsiteX0" fmla="*/ 0 w 118293"/>
                  <a:gd name="connsiteY0" fmla="*/ 5937 h 414310"/>
                  <a:gd name="connsiteX1" fmla="*/ 115353 w 118293"/>
                  <a:gd name="connsiteY1" fmla="*/ 0 h 414310"/>
                  <a:gd name="connsiteX2" fmla="*/ 118293 w 118293"/>
                  <a:gd name="connsiteY2" fmla="*/ 319654 h 414310"/>
                  <a:gd name="connsiteX3" fmla="*/ 17757 w 118293"/>
                  <a:gd name="connsiteY3" fmla="*/ 414310 h 414310"/>
                  <a:gd name="connsiteX4" fmla="*/ 0 w 118293"/>
                  <a:gd name="connsiteY4" fmla="*/ 5937 h 414310"/>
                  <a:gd name="connsiteX0" fmla="*/ 0 w 118293"/>
                  <a:gd name="connsiteY0" fmla="*/ 5937 h 366809"/>
                  <a:gd name="connsiteX1" fmla="*/ 115353 w 118293"/>
                  <a:gd name="connsiteY1" fmla="*/ 0 h 366809"/>
                  <a:gd name="connsiteX2" fmla="*/ 118293 w 118293"/>
                  <a:gd name="connsiteY2" fmla="*/ 319654 h 366809"/>
                  <a:gd name="connsiteX3" fmla="*/ 5882 w 118293"/>
                  <a:gd name="connsiteY3" fmla="*/ 366809 h 366809"/>
                  <a:gd name="connsiteX4" fmla="*/ 0 w 118293"/>
                  <a:gd name="connsiteY4" fmla="*/ 5937 h 366809"/>
                  <a:gd name="connsiteX0" fmla="*/ 0 w 115353"/>
                  <a:gd name="connsiteY0" fmla="*/ 5937 h 366809"/>
                  <a:gd name="connsiteX1" fmla="*/ 115353 w 115353"/>
                  <a:gd name="connsiteY1" fmla="*/ 0 h 366809"/>
                  <a:gd name="connsiteX2" fmla="*/ 112356 w 115353"/>
                  <a:gd name="connsiteY2" fmla="*/ 278091 h 366809"/>
                  <a:gd name="connsiteX3" fmla="*/ 5882 w 115353"/>
                  <a:gd name="connsiteY3" fmla="*/ 366809 h 366809"/>
                  <a:gd name="connsiteX4" fmla="*/ 0 w 115353"/>
                  <a:gd name="connsiteY4" fmla="*/ 5937 h 3668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5353" h="366809">
                    <a:moveTo>
                      <a:pt x="0" y="5937"/>
                    </a:moveTo>
                    <a:lnTo>
                      <a:pt x="115353" y="0"/>
                    </a:lnTo>
                    <a:lnTo>
                      <a:pt x="112356" y="278091"/>
                    </a:lnTo>
                    <a:lnTo>
                      <a:pt x="5882" y="366809"/>
                    </a:lnTo>
                    <a:cubicBezTo>
                      <a:pt x="3921" y="246518"/>
                      <a:pt x="1961" y="126228"/>
                      <a:pt x="0" y="5937"/>
                    </a:cubicBezTo>
                    <a:close/>
                  </a:path>
                </a:pathLst>
              </a:custGeom>
              <a:solidFill>
                <a:srgbClr val="012F6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4" name="Rectangle 6">
                <a:extLst>
                  <a:ext uri="{FF2B5EF4-FFF2-40B4-BE49-F238E27FC236}">
                    <a16:creationId xmlns:a16="http://schemas.microsoft.com/office/drawing/2014/main" id="{F6EFEB24-7F9D-4328-B1CE-D8C06022D05A}"/>
                  </a:ext>
                </a:extLst>
              </p:cNvPr>
              <p:cNvSpPr/>
              <p:nvPr/>
            </p:nvSpPr>
            <p:spPr>
              <a:xfrm flipH="1">
                <a:off x="1318543" y="2017034"/>
                <a:ext cx="2952328" cy="251179"/>
              </a:xfrm>
              <a:custGeom>
                <a:avLst/>
                <a:gdLst>
                  <a:gd name="connsiteX0" fmla="*/ 0 w 5285462"/>
                  <a:gd name="connsiteY0" fmla="*/ 0 h 576064"/>
                  <a:gd name="connsiteX1" fmla="*/ 4724629 w 5285462"/>
                  <a:gd name="connsiteY1" fmla="*/ 0 h 576064"/>
                  <a:gd name="connsiteX2" fmla="*/ 5285462 w 5285462"/>
                  <a:gd name="connsiteY2" fmla="*/ 576064 h 576064"/>
                  <a:gd name="connsiteX3" fmla="*/ 0 w 5285462"/>
                  <a:gd name="connsiteY3" fmla="*/ 576064 h 576064"/>
                  <a:gd name="connsiteX4" fmla="*/ 0 w 5285462"/>
                  <a:gd name="connsiteY4" fmla="*/ 0 h 576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85462" h="576064">
                    <a:moveTo>
                      <a:pt x="0" y="0"/>
                    </a:moveTo>
                    <a:lnTo>
                      <a:pt x="4724629" y="0"/>
                    </a:lnTo>
                    <a:lnTo>
                      <a:pt x="5285462" y="576064"/>
                    </a:lnTo>
                    <a:lnTo>
                      <a:pt x="0" y="5760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7B6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</p:grpSp>
      <p:sp>
        <p:nvSpPr>
          <p:cNvPr id="15" name="Заголовок 1"/>
          <p:cNvSpPr txBox="1">
            <a:spLocks/>
          </p:cNvSpPr>
          <p:nvPr/>
        </p:nvSpPr>
        <p:spPr>
          <a:xfrm>
            <a:off x="5905831" y="208400"/>
            <a:ext cx="3888432" cy="850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общего образования Томской области</a:t>
            </a:r>
            <a:b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3165597" y="5154038"/>
            <a:ext cx="62674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6306" y="35922"/>
            <a:ext cx="1902060" cy="19020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652"/>
            <a:ext cx="2399485" cy="148933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940831" y="1126042"/>
            <a:ext cx="40963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ОГБОУДО «ОБЛАСТНОЙ ЦЕНТР ДОПОЛНИТЕЛЬНОГО ОБРАЗОВАНИЯ»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55166" y="276521"/>
            <a:ext cx="1420862" cy="1420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25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Вопросы для обсуждения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57259"/>
            <a:ext cx="10515600" cy="435133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Государственная </a:t>
            </a:r>
            <a:r>
              <a:rPr lang="ru-RU" dirty="0" smtClean="0"/>
              <a:t>(муниципальная) услуга</a:t>
            </a:r>
          </a:p>
          <a:p>
            <a:pPr marL="0" indent="0">
              <a:buNone/>
            </a:pPr>
            <a:r>
              <a:rPr lang="ru-RU" dirty="0" smtClean="0"/>
              <a:t>«Запись </a:t>
            </a:r>
            <a:r>
              <a:rPr lang="ru-RU" dirty="0"/>
              <a:t>на обучение по дополнительным общеобразовательным программам</a:t>
            </a:r>
            <a:r>
              <a:rPr lang="ru-RU" dirty="0" smtClean="0"/>
              <a:t>». Работа с ЕПГУ. </a:t>
            </a:r>
          </a:p>
          <a:p>
            <a:pPr marL="0" indent="0">
              <a:buNone/>
            </a:pPr>
            <a:r>
              <a:rPr lang="ru-RU" dirty="0" smtClean="0"/>
              <a:t>Информационная безопасность.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 Реализация </a:t>
            </a:r>
            <a:r>
              <a:rPr lang="ru-RU" dirty="0"/>
              <a:t>Целевой модели развития региональных систем дополнительного образования детей с использованием механизмов, предусмотренных ФЗ от 13.07.2020 №189-ФЗ «О государственном (муниципальном) социальном заказе на оказание государственных (муниципальных) услуг в социальной сфере»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1311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B69A2F11-600D-44D7-A0E2-CE2D3B9D58E9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" y="6428399"/>
            <a:ext cx="12191999" cy="429601"/>
          </a:xfrm>
          <a:prstGeom prst="rect">
            <a:avLst/>
          </a:prstGeom>
          <a:solidFill>
            <a:srgbClr val="009C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59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378156" y="800992"/>
            <a:ext cx="9113861" cy="12299"/>
          </a:xfrm>
          <a:prstGeom prst="line">
            <a:avLst/>
          </a:prstGeom>
          <a:ln w="25400">
            <a:solidFill>
              <a:srgbClr val="F382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Название 1"/>
          <p:cNvSpPr txBox="1">
            <a:spLocks/>
          </p:cNvSpPr>
          <p:nvPr/>
        </p:nvSpPr>
        <p:spPr>
          <a:xfrm>
            <a:off x="1358452" y="238992"/>
            <a:ext cx="8461954" cy="501284"/>
          </a:xfrm>
          <a:prstGeom prst="rect">
            <a:avLst/>
          </a:prstGeom>
        </p:spPr>
        <p:txBody>
          <a:bodyPr vert="horz" lIns="89533" tIns="44767" rIns="89533" bIns="44767" rtlCol="0" anchor="t" anchorCtr="0">
            <a:noAutofit/>
          </a:bodyPr>
          <a:lstStyle/>
          <a:p>
            <a:pPr algn="ctr" defTabSz="895327">
              <a:spcBef>
                <a:spcPct val="0"/>
              </a:spcBef>
              <a:defRPr/>
            </a:pPr>
            <a:r>
              <a:rPr lang="ru-RU" sz="2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Обзор актуальных нормативных документов сферы </a:t>
            </a:r>
            <a:r>
              <a:rPr lang="ru-RU" sz="2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ДОД</a:t>
            </a:r>
            <a:endParaRPr lang="ru-RU" sz="24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2071" y="3036060"/>
            <a:ext cx="6471449" cy="330859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rgbClr val="222222"/>
                </a:solidFill>
                <a:latin typeface="Times New Roman" panose="02020603050405020304" pitchFamily="18" charset="0"/>
              </a:rPr>
              <a:t>Концепция </a:t>
            </a:r>
            <a:r>
              <a:rPr lang="ru-RU" sz="1300" dirty="0">
                <a:solidFill>
                  <a:srgbClr val="222222"/>
                </a:solidFill>
                <a:latin typeface="Times New Roman" panose="02020603050405020304" pitchFamily="18" charset="0"/>
              </a:rPr>
              <a:t>развития дополнительного образования детей до 2030 года (Распоряжение Правительства Российской Федерации № 678-р от 31 марта 2022 г</a:t>
            </a:r>
            <a:r>
              <a:rPr lang="ru-RU" sz="1300" dirty="0" smtClean="0">
                <a:solidFill>
                  <a:srgbClr val="222222"/>
                </a:solidFill>
                <a:latin typeface="Times New Roman" panose="02020603050405020304" pitchFamily="18" charset="0"/>
              </a:rPr>
              <a:t>).</a:t>
            </a:r>
          </a:p>
          <a:p>
            <a:pPr algn="ctr">
              <a:spcAft>
                <a:spcPts val="800"/>
              </a:spcAft>
            </a:pPr>
            <a:r>
              <a:rPr lang="ru-RU" sz="13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Изменения от 15 мая 2023 года № 1230-р</a:t>
            </a:r>
            <a:endParaRPr lang="ru-RU" sz="13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r">
              <a:spcAft>
                <a:spcPts val="800"/>
              </a:spcAft>
            </a:pPr>
            <a:endParaRPr lang="ru-RU" sz="1300" dirty="0">
              <a:solidFill>
                <a:srgbClr val="222222"/>
              </a:solidFill>
              <a:latin typeface="Calibri" panose="020F0502020204030204" pitchFamily="34" charset="0"/>
            </a:endParaRPr>
          </a:p>
          <a:p>
            <a:pPr marL="342900" indent="-34290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rgbClr val="222222"/>
                </a:solidFill>
                <a:latin typeface="Times New Roman" panose="02020603050405020304" pitchFamily="18" charset="0"/>
              </a:rPr>
              <a:t>Приказ </a:t>
            </a:r>
            <a:r>
              <a:rPr lang="ru-RU" sz="1300" dirty="0">
                <a:solidFill>
                  <a:srgbClr val="222222"/>
                </a:solidFill>
                <a:latin typeface="Times New Roman" panose="02020603050405020304" pitchFamily="18" charset="0"/>
              </a:rPr>
              <a:t>Министерства просвещения РФ от 27 июля 2022 г. N 629 “Об утверждении Порядка организации и осуществления образовательной деятельности по дополнительным общеобразовательным программам” </a:t>
            </a:r>
            <a:endParaRPr lang="ru-RU" sz="1300" dirty="0" smtClean="0">
              <a:solidFill>
                <a:srgbClr val="222222"/>
              </a:solidFill>
              <a:latin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ru-RU" sz="13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Изменения на утверждении</a:t>
            </a:r>
            <a:endParaRPr lang="ru-RU" sz="1300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342900" indent="-34290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rgbClr val="222222"/>
                </a:solidFill>
                <a:latin typeface="Times New Roman" panose="02020603050405020304" pitchFamily="18" charset="0"/>
              </a:rPr>
              <a:t>Целевая </a:t>
            </a:r>
            <a:r>
              <a:rPr lang="ru-RU" sz="1300" dirty="0">
                <a:solidFill>
                  <a:srgbClr val="222222"/>
                </a:solidFill>
                <a:latin typeface="Times New Roman" panose="02020603050405020304" pitchFamily="18" charset="0"/>
              </a:rPr>
              <a:t>модель развития региональных систем дополнительного образования детей (приказ </a:t>
            </a:r>
            <a:r>
              <a:rPr lang="ru-RU" sz="1300" dirty="0" err="1">
                <a:solidFill>
                  <a:srgbClr val="222222"/>
                </a:solidFill>
                <a:latin typeface="Times New Roman" panose="02020603050405020304" pitchFamily="18" charset="0"/>
              </a:rPr>
              <a:t>Минпросвещения</a:t>
            </a:r>
            <a:r>
              <a:rPr lang="ru-RU" sz="1300" dirty="0">
                <a:solidFill>
                  <a:srgbClr val="222222"/>
                </a:solidFill>
                <a:latin typeface="Times New Roman" panose="02020603050405020304" pitchFamily="18" charset="0"/>
              </a:rPr>
              <a:t> России от 3.09.2019 № 467</a:t>
            </a:r>
            <a:r>
              <a:rPr lang="ru-RU" sz="1300" dirty="0" smtClean="0">
                <a:solidFill>
                  <a:srgbClr val="222222"/>
                </a:solidFill>
                <a:latin typeface="Times New Roman" panose="02020603050405020304" pitchFamily="18" charset="0"/>
              </a:rPr>
              <a:t>). С изменениями </a:t>
            </a:r>
            <a:r>
              <a:rPr lang="en-US" sz="1300" dirty="0" smtClean="0">
                <a:solidFill>
                  <a:srgbClr val="222222"/>
                </a:solidFill>
                <a:latin typeface="Times New Roman" panose="02020603050405020304" pitchFamily="18" charset="0"/>
              </a:rPr>
              <a:t>(</a:t>
            </a:r>
            <a:r>
              <a:rPr lang="ru-RU" sz="1300" dirty="0">
                <a:solidFill>
                  <a:srgbClr val="222222"/>
                </a:solidFill>
                <a:latin typeface="Times New Roman" panose="02020603050405020304" pitchFamily="18" charset="0"/>
              </a:rPr>
              <a:t>Приказ </a:t>
            </a:r>
            <a:r>
              <a:rPr lang="ru-RU" sz="1300" dirty="0" err="1">
                <a:solidFill>
                  <a:srgbClr val="222222"/>
                </a:solidFill>
                <a:latin typeface="Times New Roman" panose="02020603050405020304" pitchFamily="18" charset="0"/>
              </a:rPr>
              <a:t>Минпросвещения</a:t>
            </a:r>
            <a:r>
              <a:rPr lang="ru-RU" sz="1300" dirty="0">
                <a:solidFill>
                  <a:srgbClr val="222222"/>
                </a:solidFill>
                <a:latin typeface="Times New Roman" panose="02020603050405020304" pitchFamily="18" charset="0"/>
              </a:rPr>
              <a:t> России от 02.02.2021 №38 “О внесении изменений в целевую модель развития региональных систем дополнительного образования детей</a:t>
            </a:r>
            <a:r>
              <a:rPr lang="ru-RU" sz="1300" dirty="0" smtClean="0">
                <a:solidFill>
                  <a:srgbClr val="222222"/>
                </a:solidFill>
                <a:latin typeface="Times New Roman" panose="02020603050405020304" pitchFamily="18" charset="0"/>
              </a:rPr>
              <a:t>”</a:t>
            </a:r>
            <a:r>
              <a:rPr lang="en-US" sz="1300" dirty="0" smtClean="0">
                <a:solidFill>
                  <a:srgbClr val="222222"/>
                </a:solidFill>
                <a:latin typeface="Times New Roman" panose="02020603050405020304" pitchFamily="18" charset="0"/>
              </a:rPr>
              <a:t>)</a:t>
            </a:r>
            <a:endParaRPr lang="ru-RU" sz="1300" dirty="0" smtClean="0">
              <a:solidFill>
                <a:srgbClr val="222222"/>
              </a:solidFill>
              <a:latin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ru-RU" sz="13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Изменения на утверждении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00541" y="1069962"/>
            <a:ext cx="5080080" cy="42062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spcAft>
                <a:spcPts val="80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222222"/>
                </a:solidFill>
                <a:latin typeface="Times New Roman" panose="02020603050405020304" pitchFamily="18" charset="0"/>
              </a:rPr>
              <a:t>Распоряжение </a:t>
            </a:r>
            <a:r>
              <a:rPr lang="ru-RU" sz="1400" dirty="0">
                <a:solidFill>
                  <a:srgbClr val="222222"/>
                </a:solidFill>
                <a:latin typeface="Times New Roman" panose="02020603050405020304" pitchFamily="18" charset="0"/>
              </a:rPr>
              <a:t>Администрации Томской области от 17.04.2023 №258-ра “О реализации Целевой модели развития региональных систем дополнительного образования детей в Томской области”</a:t>
            </a:r>
          </a:p>
          <a:p>
            <a:pPr marL="342900" indent="-342900" algn="just">
              <a:spcAft>
                <a:spcPts val="80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222222"/>
                </a:solidFill>
                <a:latin typeface="Times New Roman" panose="02020603050405020304" pitchFamily="18" charset="0"/>
              </a:rPr>
              <a:t>Распоряжение </a:t>
            </a:r>
            <a:r>
              <a:rPr lang="ru-RU" sz="1400" dirty="0">
                <a:solidFill>
                  <a:srgbClr val="222222"/>
                </a:solidFill>
                <a:latin typeface="Times New Roman" panose="02020603050405020304" pitchFamily="18" charset="0"/>
              </a:rPr>
              <a:t>ДОО ТО от 20.04.2023 № 603-р “О реализации в системе общего образования Томской области Целевой модели развития региональных систем дополнительного образования детей в Томской области с учетом механизмов, предусмотренных Федеральным законом от 13 июля 2020 года № 189-ФЗ «О государственном (муниципальном) социальном заказе на оказание государственных (муниципальных) услуг в социальной сфере</a:t>
            </a:r>
            <a:r>
              <a:rPr lang="ru-RU" sz="1400" dirty="0" smtClean="0">
                <a:solidFill>
                  <a:srgbClr val="222222"/>
                </a:solidFill>
                <a:latin typeface="Times New Roman" panose="02020603050405020304" pitchFamily="18" charset="0"/>
              </a:rPr>
              <a:t>»</a:t>
            </a:r>
          </a:p>
          <a:p>
            <a:pPr marL="342900" indent="-342900" algn="just"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hlinkClick r:id="rId2"/>
              </a:rPr>
              <a:t>Межведомственный план работы по реализации Концепции развития дополнительного образования детей до 2030 года в Томской области</a:t>
            </a:r>
            <a:endParaRPr lang="ru-RU" sz="1400" dirty="0">
              <a:solidFill>
                <a:srgbClr val="222222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7823" y="1010736"/>
            <a:ext cx="6096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ru-RU" sz="1400" b="1" dirty="0">
                <a:solidFill>
                  <a:srgbClr val="666666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Нормативная правовая база</a:t>
            </a:r>
            <a:endParaRPr lang="ru-RU" sz="1400" dirty="0">
              <a:solidFill>
                <a:srgbClr val="666666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666666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Федеральный закон “О государственном (муниципальном) социальном заказе на оказание государственных (муниципальных) услуг в социальной сфере” от 13.07.2020 № 189-ФЗ</a:t>
            </a:r>
          </a:p>
          <a:p>
            <a:pPr fontAlgn="base"/>
            <a:r>
              <a:rPr lang="ru-RU" sz="1400" dirty="0">
                <a:solidFill>
                  <a:srgbClr val="666666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 ред. Федеральных законов: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666666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от 05.12.2022 N 498-ФЗ,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666666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от 28.12.2022 N 568-ФЗ</a:t>
            </a:r>
            <a:endParaRPr lang="ru-RU" sz="1400" b="0" i="0" dirty="0">
              <a:solidFill>
                <a:srgbClr val="666666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55771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B69A2F11-600D-44D7-A0E2-CE2D3B9D58E9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" y="6428399"/>
            <a:ext cx="12191999" cy="429601"/>
          </a:xfrm>
          <a:prstGeom prst="rect">
            <a:avLst/>
          </a:prstGeom>
          <a:solidFill>
            <a:srgbClr val="009C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59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378156" y="800992"/>
            <a:ext cx="9113861" cy="12299"/>
          </a:xfrm>
          <a:prstGeom prst="line">
            <a:avLst/>
          </a:prstGeom>
          <a:ln w="25400">
            <a:solidFill>
              <a:srgbClr val="F382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Название 1"/>
          <p:cNvSpPr txBox="1">
            <a:spLocks/>
          </p:cNvSpPr>
          <p:nvPr/>
        </p:nvSpPr>
        <p:spPr>
          <a:xfrm>
            <a:off x="1358452" y="238992"/>
            <a:ext cx="8461954" cy="501284"/>
          </a:xfrm>
          <a:prstGeom prst="rect">
            <a:avLst/>
          </a:prstGeom>
        </p:spPr>
        <p:txBody>
          <a:bodyPr vert="horz" lIns="89533" tIns="44767" rIns="89533" bIns="44767" rtlCol="0" anchor="t" anchorCtr="0">
            <a:noAutofit/>
          </a:bodyPr>
          <a:lstStyle/>
          <a:p>
            <a:pPr algn="ctr" defTabSz="895327">
              <a:spcBef>
                <a:spcPct val="0"/>
              </a:spcBef>
              <a:defRPr/>
            </a:pPr>
            <a:r>
              <a:rPr lang="ru-RU" sz="2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Обзор актуальных нормативных документов сферы </a:t>
            </a:r>
            <a:r>
              <a:rPr lang="ru-RU" sz="2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ДОД</a:t>
            </a:r>
            <a:endParaRPr lang="ru-RU" sz="24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3344" y="1071452"/>
            <a:ext cx="100861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u="sng" dirty="0" smtClean="0">
                <a:solidFill>
                  <a:srgbClr val="222222"/>
                </a:solidFill>
                <a:latin typeface="Times New Roman" panose="02020603050405020304" pitchFamily="18" charset="0"/>
              </a:rPr>
              <a:t>Распоряжение </a:t>
            </a:r>
            <a:r>
              <a:rPr lang="ru-RU" u="sng" dirty="0">
                <a:solidFill>
                  <a:srgbClr val="222222"/>
                </a:solidFill>
                <a:latin typeface="Times New Roman" panose="02020603050405020304" pitchFamily="18" charset="0"/>
              </a:rPr>
              <a:t>Администрации Томской области от 17.04.2023 №258-ра “О реализации Целевой модели развития региональных систем дополнительного образования детей в Томской области”</a:t>
            </a:r>
            <a:endParaRPr lang="ru-RU" u="sng" dirty="0">
              <a:solidFill>
                <a:srgbClr val="22222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3419" y="2253673"/>
            <a:ext cx="11277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Механизмы социального заказа с 01.09.2023 внедряются в 50 субъектах РФ (остальные субъекты – участники апробации, с 2020 года)</a:t>
            </a:r>
          </a:p>
          <a:p>
            <a:pPr marL="342900" indent="-342900">
              <a:buAutoNum type="arabicPeriod"/>
            </a:pPr>
            <a:r>
              <a:rPr lang="ru-RU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ДОО ТО </a:t>
            </a:r>
            <a:endParaRPr lang="ru-RU" b="1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организационное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, информационное и методическое 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сопровождение реализации 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Целевой модели развития региональных систем 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дополнительного образования 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детей с использованием механизмов, предусмотренных 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Федеральным законом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, в муниципальных образованиях Томской 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области</a:t>
            </a:r>
          </a:p>
          <a:p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Заключение соглашений с муниципальными образованиями по реализации целевой модели ДОД</a:t>
            </a:r>
          </a:p>
          <a:p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3. </a:t>
            </a:r>
            <a:r>
              <a:rPr lang="ru-RU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РМЦ ОЦДО</a:t>
            </a:r>
          </a:p>
          <a:p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региональный оператор</a:t>
            </a: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72658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33229" t="24630" r="31667" b="25186"/>
          <a:stretch/>
        </p:blipFill>
        <p:spPr>
          <a:xfrm>
            <a:off x="2088107" y="470847"/>
            <a:ext cx="7734300" cy="6219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611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687677"/>
              </p:ext>
            </p:extLst>
          </p:nvPr>
        </p:nvGraphicFramePr>
        <p:xfrm>
          <a:off x="641647" y="895719"/>
          <a:ext cx="10515599" cy="1458340"/>
        </p:xfrm>
        <a:graphic>
          <a:graphicData uri="http://schemas.openxmlformats.org/drawingml/2006/table">
            <a:tbl>
              <a:tblPr/>
              <a:tblGrid>
                <a:gridCol w="489340">
                  <a:extLst>
                    <a:ext uri="{9D8B030D-6E8A-4147-A177-3AD203B41FA5}">
                      <a16:colId xmlns:a16="http://schemas.microsoft.com/office/drawing/2014/main" val="963490792"/>
                    </a:ext>
                  </a:extLst>
                </a:gridCol>
                <a:gridCol w="2623694">
                  <a:extLst>
                    <a:ext uri="{9D8B030D-6E8A-4147-A177-3AD203B41FA5}">
                      <a16:colId xmlns:a16="http://schemas.microsoft.com/office/drawing/2014/main" val="2722628308"/>
                    </a:ext>
                  </a:extLst>
                </a:gridCol>
                <a:gridCol w="864153">
                  <a:extLst>
                    <a:ext uri="{9D8B030D-6E8A-4147-A177-3AD203B41FA5}">
                      <a16:colId xmlns:a16="http://schemas.microsoft.com/office/drawing/2014/main" val="1051116612"/>
                    </a:ext>
                  </a:extLst>
                </a:gridCol>
                <a:gridCol w="1520077">
                  <a:extLst>
                    <a:ext uri="{9D8B030D-6E8A-4147-A177-3AD203B41FA5}">
                      <a16:colId xmlns:a16="http://schemas.microsoft.com/office/drawing/2014/main" val="3426480149"/>
                    </a:ext>
                  </a:extLst>
                </a:gridCol>
                <a:gridCol w="947445">
                  <a:extLst>
                    <a:ext uri="{9D8B030D-6E8A-4147-A177-3AD203B41FA5}">
                      <a16:colId xmlns:a16="http://schemas.microsoft.com/office/drawing/2014/main" val="4039938620"/>
                    </a:ext>
                  </a:extLst>
                </a:gridCol>
                <a:gridCol w="1634603">
                  <a:extLst>
                    <a:ext uri="{9D8B030D-6E8A-4147-A177-3AD203B41FA5}">
                      <a16:colId xmlns:a16="http://schemas.microsoft.com/office/drawing/2014/main" val="4290171748"/>
                    </a:ext>
                  </a:extLst>
                </a:gridCol>
                <a:gridCol w="1447196">
                  <a:extLst>
                    <a:ext uri="{9D8B030D-6E8A-4147-A177-3AD203B41FA5}">
                      <a16:colId xmlns:a16="http://schemas.microsoft.com/office/drawing/2014/main" val="3417314784"/>
                    </a:ext>
                  </a:extLst>
                </a:gridCol>
                <a:gridCol w="989091">
                  <a:extLst>
                    <a:ext uri="{9D8B030D-6E8A-4147-A177-3AD203B41FA5}">
                      <a16:colId xmlns:a16="http://schemas.microsoft.com/office/drawing/2014/main" val="2737025277"/>
                    </a:ext>
                  </a:extLst>
                </a:gridCol>
              </a:tblGrid>
              <a:tr h="10562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</a:txBody>
                  <a:tcPr marL="7809" marR="7809" marT="7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субъекта РФ</a:t>
                      </a:r>
                    </a:p>
                  </a:txBody>
                  <a:tcPr marL="7809" marR="7809" marT="7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 внедрения целевой модели</a:t>
                      </a:r>
                    </a:p>
                  </a:txBody>
                  <a:tcPr marL="7809" marR="7809" marT="7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детей 5-17 лет в накопительном итоге ЕАИС ДО по состоянию на 27.04.2023</a:t>
                      </a:r>
                    </a:p>
                  </a:txBody>
                  <a:tcPr marL="7809" marR="7809" marT="7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 обучающихся по программам спортивной подготовки</a:t>
                      </a:r>
                    </a:p>
                  </a:txBody>
                  <a:tcPr marL="7809" marR="7809" marT="7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детей 5-17 лет в накопительном итоге  (Минкультуры России) по данным на апрель 2023</a:t>
                      </a:r>
                    </a:p>
                  </a:txBody>
                  <a:tcPr marL="7809" marR="7809" marT="7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детей 5-17 лет в накопительном итоге 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(ЕАИС ДО, с учетом культуры) по состоянию на 27.04.2023</a:t>
                      </a:r>
                    </a:p>
                  </a:txBody>
                  <a:tcPr marL="7809" marR="7809" marT="7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Фактическое значение  на 27.04.2023</a:t>
                      </a:r>
                    </a:p>
                  </a:txBody>
                  <a:tcPr marL="7809" marR="7809" marT="7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047784"/>
                  </a:ext>
                </a:extLst>
              </a:tr>
              <a:tr h="15044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Российская Федерация</a:t>
                      </a:r>
                    </a:p>
                  </a:txBody>
                  <a:tcPr marL="7809" marR="7809" marT="7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14 832 188</a:t>
                      </a:r>
                    </a:p>
                  </a:txBody>
                  <a:tcPr marL="7809" marR="7809" marT="7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992 377</a:t>
                      </a:r>
                    </a:p>
                  </a:txBody>
                  <a:tcPr marL="7809" marR="7809" marT="7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1 561 114</a:t>
                      </a:r>
                    </a:p>
                  </a:txBody>
                  <a:tcPr marL="7809" marR="7809" marT="7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16 393 302</a:t>
                      </a:r>
                    </a:p>
                  </a:txBody>
                  <a:tcPr marL="7809" marR="7809" marT="7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72,12%</a:t>
                      </a:r>
                    </a:p>
                  </a:txBody>
                  <a:tcPr marL="7809" marR="7809" marT="7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130516"/>
                  </a:ext>
                </a:extLst>
              </a:tr>
              <a:tr h="15044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</a:t>
                      </a:r>
                    </a:p>
                  </a:txBody>
                  <a:tcPr marL="7809" marR="7809" marT="7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Томская область</a:t>
                      </a:r>
                    </a:p>
                  </a:txBody>
                  <a:tcPr marL="7809" marR="7809" marT="7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7809" marR="7809" marT="7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95 875</a:t>
                      </a:r>
                    </a:p>
                  </a:txBody>
                  <a:tcPr marL="7809" marR="7809" marT="7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6 957</a:t>
                      </a:r>
                    </a:p>
                  </a:txBody>
                  <a:tcPr marL="7809" marR="7809" marT="7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18 427</a:t>
                      </a:r>
                    </a:p>
                  </a:txBody>
                  <a:tcPr marL="7809" marR="7809" marT="7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114 302</a:t>
                      </a:r>
                    </a:p>
                  </a:txBody>
                  <a:tcPr marL="7809" marR="7809" marT="7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67,0%</a:t>
                      </a:r>
                    </a:p>
                  </a:txBody>
                  <a:tcPr marL="7809" marR="7809" marT="78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9343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5256" y="290557"/>
            <a:ext cx="5704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ЕЖЕМЕСЯЧНЫЕ ВЫГРУЗКИ МИНПРОСВЕЩЕНИЯ РОССИИ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4915" y="2589889"/>
            <a:ext cx="103008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 ДАННЫХ:</a:t>
            </a:r>
          </a:p>
          <a:p>
            <a:endParaRPr lang="ru-RU" dirty="0"/>
          </a:p>
          <a:p>
            <a:pPr marL="342900" indent="-342900">
              <a:buAutoNum type="arabicPeriod"/>
            </a:pPr>
            <a:r>
              <a:rPr lang="ru-RU" dirty="0" smtClean="0"/>
              <a:t>Навигатор дополнительного образования - </a:t>
            </a:r>
            <a:r>
              <a:rPr lang="en-US" dirty="0" smtClean="0"/>
              <a:t>&gt; </a:t>
            </a:r>
            <a:r>
              <a:rPr lang="ru-RU" dirty="0" smtClean="0"/>
              <a:t>ЕАИС ДО  (образование + спорт + негосударственные)</a:t>
            </a:r>
          </a:p>
          <a:p>
            <a:pPr marL="342900" indent="-342900">
              <a:buAutoNum type="arabicPeriod"/>
            </a:pPr>
            <a:r>
              <a:rPr lang="ru-RU" dirty="0" smtClean="0"/>
              <a:t>АИС «Культура» - ДШИ, ДМШ, ДХШ.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4915" y="4519889"/>
            <a:ext cx="65324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ПЛАНОВЫЕ ПОКАЗАТЕЛИ 2023 ГОДА:</a:t>
            </a:r>
          </a:p>
          <a:p>
            <a:pPr marL="342900" indent="-342900">
              <a:buAutoNum type="arabicPeriod"/>
            </a:pPr>
            <a:r>
              <a:rPr lang="ru-RU" dirty="0" smtClean="0"/>
              <a:t>Охват дополнительным образованием </a:t>
            </a:r>
            <a:r>
              <a:rPr lang="ru-RU" b="1" dirty="0" smtClean="0">
                <a:solidFill>
                  <a:schemeClr val="tx2"/>
                </a:solidFill>
              </a:rPr>
              <a:t>79,3%</a:t>
            </a:r>
          </a:p>
          <a:p>
            <a:pPr marL="342900" indent="-342900">
              <a:buAutoNum type="arabicPeriod"/>
            </a:pPr>
            <a:r>
              <a:rPr lang="ru-RU" dirty="0" smtClean="0"/>
              <a:t>Охват программами технической и ЕН-направленностей </a:t>
            </a:r>
            <a:r>
              <a:rPr lang="ru-RU" b="1" dirty="0" smtClean="0">
                <a:solidFill>
                  <a:schemeClr val="tx2"/>
                </a:solidFill>
              </a:rPr>
              <a:t>24%</a:t>
            </a:r>
          </a:p>
        </p:txBody>
      </p:sp>
    </p:spTree>
    <p:extLst>
      <p:ext uri="{BB962C8B-B14F-4D97-AF65-F5344CB8AC3E}">
        <p14:creationId xmlns:p14="http://schemas.microsoft.com/office/powerpoint/2010/main" val="988818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8374" y="2262266"/>
            <a:ext cx="10147407" cy="128001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ОГБОУДО «ОБЛАСТНОЙ ЦЕНТР ДОПОЛНИТЕЛЬНОГО ОБРАЗОВАНИЯ»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8892" y="4057850"/>
            <a:ext cx="4203261" cy="2292846"/>
          </a:xfrm>
        </p:spPr>
        <p:txBody>
          <a:bodyPr>
            <a:normAutofit/>
          </a:bodyPr>
          <a:lstStyle/>
          <a:p>
            <a:endParaRPr lang="ru-RU" sz="1800" dirty="0"/>
          </a:p>
          <a:p>
            <a:endParaRPr lang="ru-RU" sz="1800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3125" y="174720"/>
            <a:ext cx="1666084" cy="166608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3088353" y="3836718"/>
            <a:ext cx="62674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>
            <a:off x="0" y="-8297"/>
            <a:ext cx="9103321" cy="1762534"/>
            <a:chOff x="166368" y="2554748"/>
            <a:chExt cx="8684196" cy="524171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166368" y="2705834"/>
              <a:ext cx="8471102" cy="373085"/>
            </a:xfrm>
            <a:prstGeom prst="rect">
              <a:avLst/>
            </a:prstGeom>
            <a:solidFill>
              <a:srgbClr val="B9E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2" name="Group 27">
              <a:extLst>
                <a:ext uri="{FF2B5EF4-FFF2-40B4-BE49-F238E27FC236}">
                  <a16:creationId xmlns:a16="http://schemas.microsoft.com/office/drawing/2014/main" id="{51915F4E-0E16-416E-A9B6-BCDBE8C7AE5C}"/>
                </a:ext>
              </a:extLst>
            </p:cNvPr>
            <p:cNvGrpSpPr/>
            <p:nvPr/>
          </p:nvGrpSpPr>
          <p:grpSpPr>
            <a:xfrm>
              <a:off x="4846888" y="2554748"/>
              <a:ext cx="4003676" cy="442201"/>
              <a:chOff x="1318543" y="2017034"/>
              <a:chExt cx="2952328" cy="367577"/>
            </a:xfrm>
          </p:grpSpPr>
          <p:sp>
            <p:nvSpPr>
              <p:cNvPr id="13" name="Rectangle 9">
                <a:extLst>
                  <a:ext uri="{FF2B5EF4-FFF2-40B4-BE49-F238E27FC236}">
                    <a16:creationId xmlns:a16="http://schemas.microsoft.com/office/drawing/2014/main" id="{1CB1B6A3-0003-4AA5-8FDC-14E3A501556B}"/>
                  </a:ext>
                </a:extLst>
              </p:cNvPr>
              <p:cNvSpPr/>
              <p:nvPr/>
            </p:nvSpPr>
            <p:spPr>
              <a:xfrm>
                <a:off x="4104387" y="2019110"/>
                <a:ext cx="166484" cy="365501"/>
              </a:xfrm>
              <a:custGeom>
                <a:avLst/>
                <a:gdLst>
                  <a:gd name="connsiteX0" fmla="*/ 0 w 914400"/>
                  <a:gd name="connsiteY0" fmla="*/ 0 h 914400"/>
                  <a:gd name="connsiteX1" fmla="*/ 914400 w 914400"/>
                  <a:gd name="connsiteY1" fmla="*/ 0 h 914400"/>
                  <a:gd name="connsiteX2" fmla="*/ 914400 w 914400"/>
                  <a:gd name="connsiteY2" fmla="*/ 914400 h 914400"/>
                  <a:gd name="connsiteX3" fmla="*/ 0 w 914400"/>
                  <a:gd name="connsiteY3" fmla="*/ 914400 h 914400"/>
                  <a:gd name="connsiteX4" fmla="*/ 0 w 914400"/>
                  <a:gd name="connsiteY4" fmla="*/ 0 h 914400"/>
                  <a:gd name="connsiteX0" fmla="*/ 0 w 914400"/>
                  <a:gd name="connsiteY0" fmla="*/ 292963 h 1207363"/>
                  <a:gd name="connsiteX1" fmla="*/ 914400 w 914400"/>
                  <a:gd name="connsiteY1" fmla="*/ 0 h 1207363"/>
                  <a:gd name="connsiteX2" fmla="*/ 914400 w 914400"/>
                  <a:gd name="connsiteY2" fmla="*/ 1207363 h 1207363"/>
                  <a:gd name="connsiteX3" fmla="*/ 0 w 914400"/>
                  <a:gd name="connsiteY3" fmla="*/ 1207363 h 1207363"/>
                  <a:gd name="connsiteX4" fmla="*/ 0 w 914400"/>
                  <a:gd name="connsiteY4" fmla="*/ 292963 h 1207363"/>
                  <a:gd name="connsiteX0" fmla="*/ 612559 w 914400"/>
                  <a:gd name="connsiteY0" fmla="*/ 8877 h 1207363"/>
                  <a:gd name="connsiteX1" fmla="*/ 914400 w 914400"/>
                  <a:gd name="connsiteY1" fmla="*/ 0 h 1207363"/>
                  <a:gd name="connsiteX2" fmla="*/ 914400 w 914400"/>
                  <a:gd name="connsiteY2" fmla="*/ 1207363 h 1207363"/>
                  <a:gd name="connsiteX3" fmla="*/ 0 w 914400"/>
                  <a:gd name="connsiteY3" fmla="*/ 1207363 h 1207363"/>
                  <a:gd name="connsiteX4" fmla="*/ 612559 w 914400"/>
                  <a:gd name="connsiteY4" fmla="*/ 8877 h 1207363"/>
                  <a:gd name="connsiteX0" fmla="*/ 0 w 301841"/>
                  <a:gd name="connsiteY0" fmla="*/ 8877 h 1207363"/>
                  <a:gd name="connsiteX1" fmla="*/ 301841 w 301841"/>
                  <a:gd name="connsiteY1" fmla="*/ 0 h 1207363"/>
                  <a:gd name="connsiteX2" fmla="*/ 301841 w 301841"/>
                  <a:gd name="connsiteY2" fmla="*/ 1207363 h 1207363"/>
                  <a:gd name="connsiteX3" fmla="*/ 186432 w 301841"/>
                  <a:gd name="connsiteY3" fmla="*/ 408372 h 1207363"/>
                  <a:gd name="connsiteX4" fmla="*/ 0 w 301841"/>
                  <a:gd name="connsiteY4" fmla="*/ 8877 h 1207363"/>
                  <a:gd name="connsiteX0" fmla="*/ 0 w 133166"/>
                  <a:gd name="connsiteY0" fmla="*/ 0 h 1207364"/>
                  <a:gd name="connsiteX1" fmla="*/ 133166 w 133166"/>
                  <a:gd name="connsiteY1" fmla="*/ 1 h 1207364"/>
                  <a:gd name="connsiteX2" fmla="*/ 133166 w 133166"/>
                  <a:gd name="connsiteY2" fmla="*/ 1207364 h 1207364"/>
                  <a:gd name="connsiteX3" fmla="*/ 17757 w 133166"/>
                  <a:gd name="connsiteY3" fmla="*/ 408373 h 1207364"/>
                  <a:gd name="connsiteX4" fmla="*/ 0 w 133166"/>
                  <a:gd name="connsiteY4" fmla="*/ 0 h 1207364"/>
                  <a:gd name="connsiteX0" fmla="*/ 0 w 142044"/>
                  <a:gd name="connsiteY0" fmla="*/ 0 h 408373"/>
                  <a:gd name="connsiteX1" fmla="*/ 133166 w 142044"/>
                  <a:gd name="connsiteY1" fmla="*/ 1 h 408373"/>
                  <a:gd name="connsiteX2" fmla="*/ 142044 w 142044"/>
                  <a:gd name="connsiteY2" fmla="*/ 301842 h 408373"/>
                  <a:gd name="connsiteX3" fmla="*/ 17757 w 142044"/>
                  <a:gd name="connsiteY3" fmla="*/ 408373 h 408373"/>
                  <a:gd name="connsiteX4" fmla="*/ 0 w 142044"/>
                  <a:gd name="connsiteY4" fmla="*/ 0 h 408373"/>
                  <a:gd name="connsiteX0" fmla="*/ 0 w 133166"/>
                  <a:gd name="connsiteY0" fmla="*/ 0 h 408373"/>
                  <a:gd name="connsiteX1" fmla="*/ 133166 w 133166"/>
                  <a:gd name="connsiteY1" fmla="*/ 1 h 408373"/>
                  <a:gd name="connsiteX2" fmla="*/ 118293 w 133166"/>
                  <a:gd name="connsiteY2" fmla="*/ 313717 h 408373"/>
                  <a:gd name="connsiteX3" fmla="*/ 17757 w 133166"/>
                  <a:gd name="connsiteY3" fmla="*/ 408373 h 408373"/>
                  <a:gd name="connsiteX4" fmla="*/ 0 w 133166"/>
                  <a:gd name="connsiteY4" fmla="*/ 0 h 408373"/>
                  <a:gd name="connsiteX0" fmla="*/ 0 w 118293"/>
                  <a:gd name="connsiteY0" fmla="*/ 5937 h 414310"/>
                  <a:gd name="connsiteX1" fmla="*/ 115353 w 118293"/>
                  <a:gd name="connsiteY1" fmla="*/ 0 h 414310"/>
                  <a:gd name="connsiteX2" fmla="*/ 118293 w 118293"/>
                  <a:gd name="connsiteY2" fmla="*/ 319654 h 414310"/>
                  <a:gd name="connsiteX3" fmla="*/ 17757 w 118293"/>
                  <a:gd name="connsiteY3" fmla="*/ 414310 h 414310"/>
                  <a:gd name="connsiteX4" fmla="*/ 0 w 118293"/>
                  <a:gd name="connsiteY4" fmla="*/ 5937 h 414310"/>
                  <a:gd name="connsiteX0" fmla="*/ 0 w 118293"/>
                  <a:gd name="connsiteY0" fmla="*/ 5937 h 366809"/>
                  <a:gd name="connsiteX1" fmla="*/ 115353 w 118293"/>
                  <a:gd name="connsiteY1" fmla="*/ 0 h 366809"/>
                  <a:gd name="connsiteX2" fmla="*/ 118293 w 118293"/>
                  <a:gd name="connsiteY2" fmla="*/ 319654 h 366809"/>
                  <a:gd name="connsiteX3" fmla="*/ 5882 w 118293"/>
                  <a:gd name="connsiteY3" fmla="*/ 366809 h 366809"/>
                  <a:gd name="connsiteX4" fmla="*/ 0 w 118293"/>
                  <a:gd name="connsiteY4" fmla="*/ 5937 h 366809"/>
                  <a:gd name="connsiteX0" fmla="*/ 0 w 115353"/>
                  <a:gd name="connsiteY0" fmla="*/ 5937 h 366809"/>
                  <a:gd name="connsiteX1" fmla="*/ 115353 w 115353"/>
                  <a:gd name="connsiteY1" fmla="*/ 0 h 366809"/>
                  <a:gd name="connsiteX2" fmla="*/ 112356 w 115353"/>
                  <a:gd name="connsiteY2" fmla="*/ 278091 h 366809"/>
                  <a:gd name="connsiteX3" fmla="*/ 5882 w 115353"/>
                  <a:gd name="connsiteY3" fmla="*/ 366809 h 366809"/>
                  <a:gd name="connsiteX4" fmla="*/ 0 w 115353"/>
                  <a:gd name="connsiteY4" fmla="*/ 5937 h 3668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5353" h="366809">
                    <a:moveTo>
                      <a:pt x="0" y="5937"/>
                    </a:moveTo>
                    <a:lnTo>
                      <a:pt x="115353" y="0"/>
                    </a:lnTo>
                    <a:lnTo>
                      <a:pt x="112356" y="278091"/>
                    </a:lnTo>
                    <a:lnTo>
                      <a:pt x="5882" y="366809"/>
                    </a:lnTo>
                    <a:cubicBezTo>
                      <a:pt x="3921" y="246518"/>
                      <a:pt x="1961" y="126228"/>
                      <a:pt x="0" y="5937"/>
                    </a:cubicBezTo>
                    <a:close/>
                  </a:path>
                </a:pathLst>
              </a:custGeom>
              <a:solidFill>
                <a:srgbClr val="012F6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4" name="Rectangle 6">
                <a:extLst>
                  <a:ext uri="{FF2B5EF4-FFF2-40B4-BE49-F238E27FC236}">
                    <a16:creationId xmlns:a16="http://schemas.microsoft.com/office/drawing/2014/main" id="{F6EFEB24-7F9D-4328-B1CE-D8C06022D05A}"/>
                  </a:ext>
                </a:extLst>
              </p:cNvPr>
              <p:cNvSpPr/>
              <p:nvPr/>
            </p:nvSpPr>
            <p:spPr>
              <a:xfrm flipH="1">
                <a:off x="1318543" y="2017034"/>
                <a:ext cx="2952328" cy="251179"/>
              </a:xfrm>
              <a:custGeom>
                <a:avLst/>
                <a:gdLst>
                  <a:gd name="connsiteX0" fmla="*/ 0 w 5285462"/>
                  <a:gd name="connsiteY0" fmla="*/ 0 h 576064"/>
                  <a:gd name="connsiteX1" fmla="*/ 4724629 w 5285462"/>
                  <a:gd name="connsiteY1" fmla="*/ 0 h 576064"/>
                  <a:gd name="connsiteX2" fmla="*/ 5285462 w 5285462"/>
                  <a:gd name="connsiteY2" fmla="*/ 576064 h 576064"/>
                  <a:gd name="connsiteX3" fmla="*/ 0 w 5285462"/>
                  <a:gd name="connsiteY3" fmla="*/ 576064 h 576064"/>
                  <a:gd name="connsiteX4" fmla="*/ 0 w 5285462"/>
                  <a:gd name="connsiteY4" fmla="*/ 0 h 576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85462" h="576064">
                    <a:moveTo>
                      <a:pt x="0" y="0"/>
                    </a:moveTo>
                    <a:lnTo>
                      <a:pt x="4724629" y="0"/>
                    </a:lnTo>
                    <a:lnTo>
                      <a:pt x="5285462" y="576064"/>
                    </a:lnTo>
                    <a:lnTo>
                      <a:pt x="0" y="5760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7B6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</p:grpSp>
      <p:sp>
        <p:nvSpPr>
          <p:cNvPr id="15" name="Заголовок 1"/>
          <p:cNvSpPr txBox="1">
            <a:spLocks/>
          </p:cNvSpPr>
          <p:nvPr/>
        </p:nvSpPr>
        <p:spPr>
          <a:xfrm>
            <a:off x="5148298" y="263816"/>
            <a:ext cx="3888432" cy="850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общего образования Томской области</a:t>
            </a:r>
            <a:b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3534" y="3963743"/>
            <a:ext cx="375397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ОЦДО70.РФ</a:t>
            </a:r>
          </a:p>
          <a:p>
            <a:endParaRPr lang="ru-RU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vk.com/ogboudo_ocdo</a:t>
            </a:r>
            <a:endParaRPr lang="ru-RU" dirty="0" smtClean="0"/>
          </a:p>
          <a:p>
            <a:endParaRPr lang="ru-RU" dirty="0" smtClean="0">
              <a:hlinkClick r:id="rId4"/>
            </a:endParaRPr>
          </a:p>
          <a:p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t.me/ocdo_tomsk</a:t>
            </a:r>
            <a:endParaRPr lang="ru-RU" dirty="0" smtClean="0"/>
          </a:p>
          <a:p>
            <a:endParaRPr lang="ru-RU" dirty="0"/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ok.ru/group/70000001270133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1939" y="725877"/>
            <a:ext cx="886240" cy="88624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8024"/>
            <a:ext cx="2155536" cy="1337919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198" y="4978934"/>
            <a:ext cx="569542" cy="569542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883" y="5624526"/>
            <a:ext cx="550237" cy="550237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260" y="4303347"/>
            <a:ext cx="581480" cy="58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99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527</Words>
  <Application>Microsoft Office PowerPoint</Application>
  <PresentationFormat>Широкоэкранный</PresentationFormat>
  <Paragraphs>75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맑은 고딕</vt:lpstr>
      <vt:lpstr>Arial</vt:lpstr>
      <vt:lpstr>Arial Narrow</vt:lpstr>
      <vt:lpstr>Calibri</vt:lpstr>
      <vt:lpstr>Calibri Light</vt:lpstr>
      <vt:lpstr>PT Astra Serif</vt:lpstr>
      <vt:lpstr>Times New Roman</vt:lpstr>
      <vt:lpstr>Тема Office</vt:lpstr>
      <vt:lpstr>Областной семинар-совещание руководителей организаций дополнительного образования и специалистов муниципальных органов управления образованием</vt:lpstr>
      <vt:lpstr>Вопросы для обсуждения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ОГБОУДО «ОБЛАСТНОЙ ЦЕНТР ДОПОЛНИТЕЛЬНОГО ОБРАЗОВАНИЯ»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Областной семинар-совещание руководителей организаций дополнительного образования и специалистов муниципальных органов управления образованием</dc:title>
  <dc:creator>Зам директора по ПМР</dc:creator>
  <cp:lastModifiedBy>Зам директора по ПМР</cp:lastModifiedBy>
  <cp:revision>5</cp:revision>
  <dcterms:created xsi:type="dcterms:W3CDTF">2023-05-19T02:15:41Z</dcterms:created>
  <dcterms:modified xsi:type="dcterms:W3CDTF">2023-05-19T02:41:00Z</dcterms:modified>
</cp:coreProperties>
</file>