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77" r:id="rId3"/>
    <p:sldId id="260" r:id="rId4"/>
    <p:sldId id="278" r:id="rId5"/>
    <p:sldId id="271" r:id="rId6"/>
    <p:sldId id="259" r:id="rId7"/>
    <p:sldId id="270" r:id="rId8"/>
    <p:sldId id="258" r:id="rId9"/>
    <p:sldId id="257" r:id="rId10"/>
    <p:sldId id="275" r:id="rId11"/>
    <p:sldId id="262" r:id="rId12"/>
    <p:sldId id="263" r:id="rId13"/>
    <p:sldId id="279" r:id="rId14"/>
    <p:sldId id="280" r:id="rId15"/>
    <p:sldId id="281" r:id="rId16"/>
    <p:sldId id="284" r:id="rId17"/>
    <p:sldId id="282" r:id="rId18"/>
    <p:sldId id="285" r:id="rId19"/>
    <p:sldId id="283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EAB9E-9386-4B6D-B3A4-0E0F03DCD47C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CEEBD-E721-4F77-A4CD-9066B6882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122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CEEBD-E721-4F77-A4CD-9066B6882A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5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0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2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81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86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54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2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5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81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10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898B1A-8AA5-45CB-A232-3C6EC9461AD1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E23B89-8CDD-4CFF-8E57-A5E4A524993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85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vanucova@list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vanucova@list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epvpo.tomsk.gov.ru/uploads/ckfinder/userfiles/files/%D1%82%D0%B8%D0%BF%D0%BE%D0%B2%D0%B0%D1%8F%20%D1%84%D0%BE%D1%80%D0%BC%D0%B0%20%D1%81%D0%BE%D0%B3%D0%BB%D0%B0%D1%81%D0%B8%D1%8F%20%D0%BD%D0%B0%20%D0%BE%D0%B1%D1%80%D0%B0%D0%B1%D0%BE%D1%82%D0%BA%D1%83%20%D0%BF%D0%B5%D1%80%D1%81%D0%BE%D0%BD%D0%B0%D0%BB%D1%8C%D0%BD%D1%8B%D1%85%20%D0%B4%D0%B0%D0%BD%D0%BD%D1%8B%D1%85(3).doc" TargetMode="External"/><Relationship Id="rId2" Type="http://schemas.openxmlformats.org/officeDocument/2006/relationships/hyperlink" Target="http://storage.esp.tomsk.gov.ru/files/23682/%D0%97%D0%B0%D1%8F%D0%B2%D0%BB%D0%B5%D0%BD%D0%B8%D0%B5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1021" y="0"/>
            <a:ext cx="7543800" cy="3566160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Конкурс  на соискание премии Томской области в сфере образования, науки, здравоохранения и культуры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638676"/>
            <a:ext cx="7294572" cy="3096344"/>
          </a:xfrm>
        </p:spPr>
        <p:txBody>
          <a:bodyPr vert="horz" anchor="t">
            <a:normAutofit fontScale="25000" lnSpcReduction="20000"/>
          </a:bodyPr>
          <a:lstStyle/>
          <a:p>
            <a:pPr algn="ctr"/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Номинации: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pPr algn="ctr"/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1)«Премии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педагогическим работникам </a:t>
            </a:r>
            <a:endParaRPr lang="ru-RU" sz="6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6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2)«Премия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коллективу работников 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организации</a:t>
            </a:r>
          </a:p>
          <a:p>
            <a:pPr algn="ctr"/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4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</a:t>
            </a:r>
            <a:r>
              <a:rPr lang="ru-RU" sz="6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26.04.2022 </a:t>
            </a:r>
          </a:p>
          <a:p>
            <a:pPr algn="ctr"/>
            <a:r>
              <a:rPr lang="ru-RU" sz="6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Ванюкова Анна Анатольевна, руководитель РМЦ ДО ОГБОУДО  «Областной  центр дополнительного образования»</a:t>
            </a:r>
          </a:p>
          <a:p>
            <a:pPr algn="ctr"/>
            <a:endParaRPr lang="ru-RU" sz="6400" b="1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ru-RU" sz="6400" b="1" dirty="0" smtClean="0">
                <a:latin typeface="+mn-lt"/>
                <a:cs typeface="Arial" panose="020B0604020202020204" pitchFamily="34" charset="0"/>
              </a:rPr>
              <a:t>.</a:t>
            </a:r>
            <a:endParaRPr lang="ru-RU" sz="6400" b="1" dirty="0">
              <a:latin typeface="+mn-lt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1026" name="Picture 2" descr="Герб Томской области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2656"/>
            <a:ext cx="1381622" cy="138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32656"/>
            <a:ext cx="5523187" cy="5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3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4624"/>
            <a:ext cx="4752528" cy="61926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pPr lvl="0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достижения соискателя.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 fontScale="92500" lnSpcReduction="10000"/>
          </a:bodyPr>
          <a:lstStyle/>
          <a:p>
            <a:pPr marL="273050" indent="-762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Приложение к мотивированному представлению (подтверждение достижений по каждому показателю копиями дипломов, сертификатов, публикаций (титульный лист публикации и оглавление с ФИО автора публикации) – приложение не заверяется подписью и печатью руководителя ОУ.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7620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(учитываются достижения, полученные за последние пять лет: </a:t>
            </a: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2017-2021 </a:t>
            </a: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гг.)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Примечание: прикладывается 1 копия документа на одном  листе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Премия коллективу работников организации</a:t>
            </a:r>
            <a:b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дополнительного образования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 критерии: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  Актуальность </a:t>
            </a:r>
            <a:r>
              <a:rPr lang="ru-RU" dirty="0" smtClean="0"/>
              <a:t>педагогического проекта.</a:t>
            </a:r>
            <a:endParaRPr lang="ru-RU" dirty="0"/>
          </a:p>
          <a:p>
            <a:r>
              <a:rPr lang="ru-RU" dirty="0"/>
              <a:t>2.  Новизна педагогического </a:t>
            </a:r>
            <a:r>
              <a:rPr lang="ru-RU" dirty="0" smtClean="0"/>
              <a:t>опыта.</a:t>
            </a:r>
            <a:endParaRPr lang="ru-RU" dirty="0"/>
          </a:p>
          <a:p>
            <a:r>
              <a:rPr lang="ru-RU" dirty="0"/>
              <a:t>3.  Описание содержание педагогического </a:t>
            </a:r>
            <a:r>
              <a:rPr lang="ru-RU" dirty="0" smtClean="0"/>
              <a:t>опыта.</a:t>
            </a:r>
            <a:endParaRPr lang="ru-RU" dirty="0"/>
          </a:p>
          <a:p>
            <a:r>
              <a:rPr lang="ru-RU" dirty="0"/>
              <a:t>4.  Результативность педагогического </a:t>
            </a:r>
            <a:r>
              <a:rPr lang="ru-RU" dirty="0" smtClean="0"/>
              <a:t>опыта.</a:t>
            </a:r>
            <a:endParaRPr lang="ru-RU" dirty="0"/>
          </a:p>
          <a:p>
            <a:r>
              <a:rPr lang="ru-RU" dirty="0"/>
              <a:t>5.  Практическая значимость и востребованность педагогического </a:t>
            </a:r>
            <a:r>
              <a:rPr lang="ru-RU" dirty="0" smtClean="0"/>
              <a:t>опыта.</a:t>
            </a:r>
            <a:endParaRPr lang="ru-RU" dirty="0"/>
          </a:p>
          <a:p>
            <a:r>
              <a:rPr lang="ru-RU" dirty="0"/>
              <a:t>6.  Представление общественности педагогического </a:t>
            </a:r>
            <a:r>
              <a:rPr lang="ru-RU" dirty="0" smtClean="0"/>
              <a:t>опыта.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145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8678" y="384021"/>
            <a:ext cx="7543800" cy="145075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«Премия коллективу работников организации</a:t>
            </a:r>
            <a:b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дополнительного образования»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Актуальность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педагогического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проекта: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- соотнесение </a:t>
            </a:r>
            <a:r>
              <a:rPr lang="ru-RU" dirty="0"/>
              <a:t>проекта с национальными целями и приоритетными задачами в сфере </a:t>
            </a:r>
            <a:r>
              <a:rPr lang="ru-RU" dirty="0" smtClean="0"/>
              <a:t>образования;</a:t>
            </a:r>
          </a:p>
          <a:p>
            <a:pPr algn="just"/>
            <a:r>
              <a:rPr lang="ru-RU" dirty="0" smtClean="0"/>
              <a:t> –  выявлена проблема, обоснована необходимость ее  решения.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r>
              <a:rPr lang="ru-RU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  Новизна педагогического </a:t>
            </a:r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проекта:</a:t>
            </a:r>
          </a:p>
          <a:p>
            <a:pPr algn="just"/>
            <a:r>
              <a:rPr lang="ru-RU" dirty="0" smtClean="0"/>
              <a:t>-обладание </a:t>
            </a:r>
            <a:r>
              <a:rPr lang="ru-RU" dirty="0"/>
              <a:t>проекта инновационным </a:t>
            </a:r>
            <a:r>
              <a:rPr lang="ru-RU" dirty="0" smtClean="0"/>
              <a:t>потенциалом;</a:t>
            </a:r>
          </a:p>
          <a:p>
            <a:r>
              <a:rPr lang="ru-RU" dirty="0" smtClean="0"/>
              <a:t>- в </a:t>
            </a:r>
            <a:r>
              <a:rPr lang="ru-RU" dirty="0"/>
              <a:t>проекте используются инновационные </a:t>
            </a:r>
            <a:r>
              <a:rPr lang="ru-RU" dirty="0" smtClean="0"/>
              <a:t>обучающие, воспитательные </a:t>
            </a:r>
            <a:r>
              <a:rPr lang="ru-RU" dirty="0"/>
              <a:t>технологии, новые методические приемы, формы организации деятельности </a:t>
            </a:r>
            <a:r>
              <a:rPr lang="ru-RU" dirty="0" smtClean="0"/>
              <a:t>обучающихся;</a:t>
            </a:r>
            <a:endParaRPr lang="ru-RU" dirty="0"/>
          </a:p>
          <a:p>
            <a:r>
              <a:rPr lang="ru-RU" dirty="0" smtClean="0"/>
              <a:t>- в </a:t>
            </a:r>
            <a:r>
              <a:rPr lang="ru-RU" dirty="0"/>
              <a:t>проекте используются инновационные методы и приемы мотивации, стимулирования активности и самоорганизации </a:t>
            </a:r>
            <a:r>
              <a:rPr lang="ru-RU" dirty="0" smtClean="0"/>
              <a:t>обучающихся;</a:t>
            </a:r>
            <a:endParaRPr lang="ru-RU" dirty="0"/>
          </a:p>
          <a:p>
            <a:r>
              <a:rPr lang="ru-RU" dirty="0" smtClean="0"/>
              <a:t>- эффективность </a:t>
            </a:r>
            <a:r>
              <a:rPr lang="ru-RU" dirty="0"/>
              <a:t>форм управленческой поддержки процессов разработки и реализации </a:t>
            </a:r>
            <a:r>
              <a:rPr lang="ru-RU" dirty="0" smtClean="0"/>
              <a:t>проекта;</a:t>
            </a:r>
            <a:endParaRPr lang="ru-RU" dirty="0"/>
          </a:p>
          <a:p>
            <a:r>
              <a:rPr lang="ru-RU" dirty="0" smtClean="0"/>
              <a:t>- конкурентные </a:t>
            </a:r>
            <a:r>
              <a:rPr lang="ru-RU" dirty="0"/>
              <a:t>преимущества </a:t>
            </a:r>
            <a:r>
              <a:rPr lang="ru-RU" dirty="0" smtClean="0"/>
              <a:t>проекта.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211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Описание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педагогического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проекта: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285" y="908720"/>
            <a:ext cx="7792163" cy="5184576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л</a:t>
            </a:r>
            <a:r>
              <a:rPr lang="ru-RU" sz="2800" dirty="0" smtClean="0"/>
              <a:t>огическая </a:t>
            </a:r>
            <a:r>
              <a:rPr lang="ru-RU" sz="2800" dirty="0"/>
              <a:t>связь между целью, задачами, мероприятиями и ожидаемыми результатами </a:t>
            </a:r>
            <a:r>
              <a:rPr lang="ru-RU" sz="2800" dirty="0" smtClean="0"/>
              <a:t>проекта;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с</a:t>
            </a:r>
            <a:r>
              <a:rPr lang="ru-RU" sz="2800" dirty="0" smtClean="0"/>
              <a:t>оответствие </a:t>
            </a:r>
            <a:r>
              <a:rPr lang="ru-RU" sz="2800" dirty="0"/>
              <a:t>объема и содержания действий достижению поставленной </a:t>
            </a:r>
            <a:r>
              <a:rPr lang="ru-RU" sz="2800" dirty="0" smtClean="0"/>
              <a:t>цели;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описание </a:t>
            </a:r>
            <a:r>
              <a:rPr lang="ru-RU" sz="2800" dirty="0"/>
              <a:t>методов деятельности, используемых в ходе реализации мероприятий </a:t>
            </a:r>
            <a:r>
              <a:rPr lang="ru-RU" sz="2800" dirty="0" smtClean="0"/>
              <a:t>проекта;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и</a:t>
            </a:r>
            <a:r>
              <a:rPr lang="ru-RU" sz="2800" dirty="0" smtClean="0"/>
              <a:t>спользование </a:t>
            </a:r>
            <a:r>
              <a:rPr lang="ru-RU" sz="2800" dirty="0"/>
              <a:t>для разработки и реализации проекта широкого спектра возможностей современных информационных ресурсов, в </a:t>
            </a:r>
            <a:r>
              <a:rPr lang="ru-RU" sz="2800" dirty="0" err="1"/>
              <a:t>т.ч</a:t>
            </a:r>
            <a:r>
              <a:rPr lang="ru-RU" sz="2800" dirty="0"/>
              <a:t>. собственных </a:t>
            </a:r>
            <a:r>
              <a:rPr lang="ru-RU" sz="2800" dirty="0" smtClean="0"/>
              <a:t>разработок;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и</a:t>
            </a:r>
            <a:r>
              <a:rPr lang="ru-RU" sz="2800" dirty="0" smtClean="0"/>
              <a:t>спользование </a:t>
            </a:r>
            <a:r>
              <a:rPr lang="ru-RU" sz="2800" dirty="0"/>
              <a:t>для достижения цели и задач проекта ресурсов внешней образовательной и культурной среды, в </a:t>
            </a:r>
            <a:r>
              <a:rPr lang="ru-RU" sz="2800" dirty="0" err="1"/>
              <a:t>т.ч</a:t>
            </a:r>
            <a:r>
              <a:rPr lang="ru-RU" sz="2800" dirty="0"/>
              <a:t>. общественных </a:t>
            </a:r>
            <a:r>
              <a:rPr lang="ru-RU" sz="2800" dirty="0" smtClean="0"/>
              <a:t>объединений;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о</a:t>
            </a:r>
            <a:r>
              <a:rPr lang="ru-RU" sz="2800" dirty="0" smtClean="0"/>
              <a:t>беспечение </a:t>
            </a:r>
            <a:r>
              <a:rPr lang="ru-RU" sz="2800" dirty="0"/>
              <a:t>качественного мониторинга реализации </a:t>
            </a:r>
            <a:r>
              <a:rPr lang="ru-RU" sz="2800" dirty="0" smtClean="0"/>
              <a:t>проекта;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с</a:t>
            </a:r>
            <a:r>
              <a:rPr lang="ru-RU" sz="2800" dirty="0" smtClean="0"/>
              <a:t>оответствие </a:t>
            </a:r>
            <a:r>
              <a:rPr lang="ru-RU" sz="2800" dirty="0"/>
              <a:t>опыта и (или) квалификации проектной команды для достижения обозначенных результатов </a:t>
            </a:r>
            <a:r>
              <a:rPr lang="ru-RU" sz="2800" dirty="0" smtClean="0"/>
              <a:t>проекта;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н</a:t>
            </a:r>
            <a:r>
              <a:rPr lang="ru-RU" sz="2800" dirty="0" smtClean="0"/>
              <a:t>аличие </a:t>
            </a:r>
            <a:r>
              <a:rPr lang="ru-RU" sz="2800" dirty="0"/>
              <a:t>положительной рецензии (кандидаты и доктора наук) / положительного экспертного заключения (экспертные советы, экспертно-методические центры</a:t>
            </a:r>
            <a:r>
              <a:rPr lang="ru-RU" sz="2800" dirty="0" smtClean="0"/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274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332656"/>
            <a:ext cx="7543801" cy="5392422"/>
          </a:xfrm>
        </p:spPr>
        <p:txBody>
          <a:bodyPr>
            <a:normAutofit fontScale="85000" lnSpcReduction="10000"/>
          </a:bodyPr>
          <a:lstStyle/>
          <a:p>
            <a:r>
              <a:rPr lang="ru-RU" sz="2900" b="1" dirty="0">
                <a:latin typeface="Arial" panose="020B0604020202020204" pitchFamily="34" charset="0"/>
                <a:cs typeface="Arial" panose="020B0604020202020204" pitchFamily="34" charset="0"/>
              </a:rPr>
              <a:t>4. Результативность </a:t>
            </a:r>
            <a:r>
              <a:rPr lang="ru-RU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проекта:</a:t>
            </a:r>
            <a:endParaRPr lang="ru-RU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мероприятия </a:t>
            </a:r>
            <a:r>
              <a:rPr lang="ru-RU" dirty="0"/>
              <a:t>проекта способствуют личностному развитию </a:t>
            </a:r>
            <a:r>
              <a:rPr lang="ru-RU" dirty="0" smtClean="0"/>
              <a:t>обучающихся;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приобретение </a:t>
            </a:r>
            <a:r>
              <a:rPr lang="ru-RU" dirty="0"/>
              <a:t>обучающимися опыта социальной деятельности с опорой на конкретные базовые национальные </a:t>
            </a:r>
            <a:r>
              <a:rPr lang="ru-RU" dirty="0" smtClean="0"/>
              <a:t>ценности;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совместной деятельности обучающихся и </a:t>
            </a:r>
            <a:r>
              <a:rPr lang="ru-RU" dirty="0" smtClean="0"/>
              <a:t>взрослых;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направленность </a:t>
            </a:r>
            <a:r>
              <a:rPr lang="ru-RU" dirty="0"/>
              <a:t>проекта на профилактику правонарушений несовершеннолетних </a:t>
            </a:r>
            <a:r>
              <a:rPr lang="ru-RU" dirty="0" smtClean="0"/>
              <a:t>обучающихся;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наличие </a:t>
            </a:r>
            <a:r>
              <a:rPr lang="ru-RU" dirty="0"/>
              <a:t>продуктов проектной деятельности по итогам реализации </a:t>
            </a:r>
            <a:r>
              <a:rPr lang="ru-RU" dirty="0" smtClean="0"/>
              <a:t>действий;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ерспектива </a:t>
            </a:r>
            <a:r>
              <a:rPr lang="ru-RU" dirty="0"/>
              <a:t>дальнейшего развития проекта, обоснованность и учет возможных рисков реализации </a:t>
            </a:r>
            <a:r>
              <a:rPr lang="ru-RU" dirty="0" smtClean="0"/>
              <a:t>проекта;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победителей/ призёров среди обучающихся в конкурсах по тематике проекта, организованных федеральными органами законодательной и исполнительной власти и подведомственными им </a:t>
            </a:r>
            <a:r>
              <a:rPr lang="ru-RU" dirty="0" smtClean="0"/>
              <a:t>организациями;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победителей/ призёров среди обучающихся в конкурсах по тематике проекта, организованных региональными органами законодательной и исполнительной власти и подведомственными им </a:t>
            </a:r>
            <a:r>
              <a:rPr lang="ru-RU" dirty="0" smtClean="0"/>
              <a:t>организациями.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195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Практическая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значимость и востребованность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 проекта: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16832"/>
            <a:ext cx="7543801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/>
              <a:t>проект </a:t>
            </a:r>
            <a:r>
              <a:rPr lang="ru-RU" dirty="0"/>
              <a:t>обладает практической ценностью для совершенствования </a:t>
            </a:r>
            <a:r>
              <a:rPr lang="ru-RU" dirty="0" smtClean="0"/>
              <a:t>образовательного и воспитательного процессов, </a:t>
            </a:r>
            <a:r>
              <a:rPr lang="ru-RU" dirty="0"/>
              <a:t>решения новых задач </a:t>
            </a:r>
            <a:r>
              <a:rPr lang="ru-RU" dirty="0" smtClean="0"/>
              <a:t>обучения, воспитания </a:t>
            </a:r>
            <a:r>
              <a:rPr lang="ru-RU" dirty="0"/>
              <a:t>и социализации </a:t>
            </a:r>
            <a:r>
              <a:rPr lang="ru-RU" dirty="0" smtClean="0"/>
              <a:t>обучающихся;</a:t>
            </a:r>
            <a:endParaRPr lang="ru-RU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возможности адаптации проекта и его отдельных элементов для реализации в измененных условиях другими образовательными </a:t>
            </a:r>
            <a:r>
              <a:rPr lang="ru-RU" dirty="0" smtClean="0"/>
              <a:t>организациями;</a:t>
            </a:r>
            <a:endParaRPr lang="ru-RU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рекомендаций по внедрению и распространению результатов </a:t>
            </a:r>
            <a:r>
              <a:rPr lang="ru-RU" dirty="0" smtClean="0"/>
              <a:t>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60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/>
              <a:t>6. Представление общественности </a:t>
            </a:r>
            <a:r>
              <a:rPr lang="ru-RU" b="1" dirty="0" smtClean="0"/>
              <a:t>результатов проекта:</a:t>
            </a:r>
            <a:endParaRPr lang="ru-RU" b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освещение </a:t>
            </a:r>
            <a:r>
              <a:rPr lang="ru-RU" dirty="0"/>
              <a:t>в средствах массовой информации и социальных сетях в информационно-коммуникационной сети </a:t>
            </a:r>
            <a:r>
              <a:rPr lang="ru-RU" dirty="0" smtClean="0"/>
              <a:t>Интернет;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т</a:t>
            </a:r>
            <a:r>
              <a:rPr lang="ru-RU" dirty="0" smtClean="0"/>
              <a:t>рансляция </a:t>
            </a:r>
            <a:r>
              <a:rPr lang="ru-RU" dirty="0"/>
              <a:t>результатов проекта в системе </a:t>
            </a:r>
            <a:r>
              <a:rPr lang="ru-RU" dirty="0" smtClean="0"/>
              <a:t>образования;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победителей/призеров конкурсов профессионального мастерства по тематике проекта, организованных федеральными органами законодательной и исполнительной власти и подведомственными им </a:t>
            </a:r>
            <a:r>
              <a:rPr lang="ru-RU" dirty="0" smtClean="0"/>
              <a:t>организациями;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</a:t>
            </a:r>
            <a:r>
              <a:rPr lang="ru-RU" dirty="0" smtClean="0"/>
              <a:t>аличие </a:t>
            </a:r>
            <a:r>
              <a:rPr lang="ru-RU" dirty="0"/>
              <a:t>победителей/призеров конкурсов профессионального мастерства по тематике проекта, организованных региональными органами законодательной и исполнительной власти и подведомственными им </a:t>
            </a:r>
            <a:r>
              <a:rPr lang="ru-RU" dirty="0" smtClean="0"/>
              <a:t>организациями.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43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Актуальность педагогического </a:t>
            </a:r>
            <a:r>
              <a:rPr lang="ru-RU" dirty="0" smtClean="0"/>
              <a:t>опыта. </a:t>
            </a:r>
            <a:endParaRPr lang="ru-RU" dirty="0"/>
          </a:p>
          <a:p>
            <a:r>
              <a:rPr lang="ru-RU" dirty="0"/>
              <a:t>2. Новизна педагогического опыта.</a:t>
            </a:r>
          </a:p>
          <a:p>
            <a:r>
              <a:rPr lang="ru-RU" dirty="0"/>
              <a:t>3. Описание содержания педагогического опыта.</a:t>
            </a:r>
          </a:p>
          <a:p>
            <a:r>
              <a:rPr lang="ru-RU" dirty="0"/>
              <a:t>4. Результативность педагогического опыта. </a:t>
            </a:r>
          </a:p>
          <a:p>
            <a:r>
              <a:rPr lang="ru-RU" dirty="0"/>
              <a:t>5. Практическая значимость и востребованность педагогического </a:t>
            </a:r>
            <a:r>
              <a:rPr lang="ru-RU" dirty="0" smtClean="0"/>
              <a:t>опыта. </a:t>
            </a:r>
            <a:endParaRPr lang="ru-RU" dirty="0"/>
          </a:p>
          <a:p>
            <a:r>
              <a:rPr lang="ru-RU" dirty="0"/>
              <a:t>6. Представление общественности уникального педагогического опыта.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60648"/>
            <a:ext cx="6243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Номинация: 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1)«Премии педагогическим работникам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дополнительного образования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 Общие  критерии.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548680"/>
            <a:ext cx="7543801" cy="532041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Администрация Томской области объявляет о проведении конкурса на соискание премий Томской области в сфере образования, науки, здравоохранения и культуры и на звание «Лауреат премии Томской области в сфере образования, науки, здравоохранения и культуры</a:t>
            </a:r>
            <a:r>
              <a:rPr lang="ru-RU" b="1" dirty="0" smtClean="0"/>
              <a:t>».</a:t>
            </a:r>
          </a:p>
          <a:p>
            <a:endParaRPr lang="ru-RU" dirty="0"/>
          </a:p>
          <a:p>
            <a:pPr algn="just"/>
            <a:r>
              <a:rPr lang="ru-RU" dirty="0" smtClean="0"/>
              <a:t>Конкурс  проводится в </a:t>
            </a:r>
            <a:r>
              <a:rPr lang="ru-RU" dirty="0"/>
              <a:t>целях развития и эффективного использования интеллектуального потенциала Томской области, роста престижа научно-образовательной деятельности, здравоохранения и культуры, стимулирования творческой инициативы работников науки, образования и культуры, аспирантов, студентов и учащихся, широкого привлечения их к образовательной, научно-исследовательской, проектно-конструкторской деятельности и внедрению научных и научно-педагогических достижений с учетом приоритетов социально-экономического развития Томской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386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Актуальность педагогического опыта. </a:t>
            </a:r>
            <a:br>
              <a:rPr lang="ru-RU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соответствующая современным тенденциям общественного развития, региональной и федеральной образовательной политике</a:t>
            </a:r>
            <a:r>
              <a:rPr lang="ru-RU" dirty="0" smtClean="0"/>
              <a:t>.</a:t>
            </a:r>
          </a:p>
          <a:p>
            <a:r>
              <a:rPr lang="ru-RU" b="1" dirty="0"/>
              <a:t>2. Новизна педагогического опыта.</a:t>
            </a:r>
          </a:p>
          <a:p>
            <a:r>
              <a:rPr lang="ru-RU" dirty="0" smtClean="0"/>
              <a:t> </a:t>
            </a:r>
            <a:r>
              <a:rPr lang="ru-RU" dirty="0"/>
              <a:t>применение на практике известных инновационных методик/форм, методов, приемов обучения и воспитания и т.д., совершенствование учебно-воспитательного </a:t>
            </a:r>
            <a:r>
              <a:rPr lang="ru-RU" dirty="0" smtClean="0"/>
              <a:t>процесса;</a:t>
            </a:r>
          </a:p>
          <a:p>
            <a:r>
              <a:rPr lang="ru-RU" dirty="0"/>
              <a:t>новизна на уровне научных/педагогических открытий (новое содержание, новые формы, методы, приемы обучения и воспитания и т.д</a:t>
            </a:r>
            <a:r>
              <a:rPr lang="ru-RU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326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332656"/>
            <a:ext cx="7543801" cy="55364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3. Описание содержания педагогического опыта.</a:t>
            </a:r>
          </a:p>
          <a:p>
            <a:pPr algn="just"/>
            <a:r>
              <a:rPr lang="ru-RU" dirty="0"/>
              <a:t>подробное описание методик, отражающих деятельность педагога и обучающихся, характер их взаимодействия, целесообразность использования методов и приемов и т.д.; наличие положительной рецензии (кандидаты и доктора наук)/положительного экспертного заключения (</a:t>
            </a:r>
            <a:r>
              <a:rPr lang="ru-RU" dirty="0" smtClean="0"/>
              <a:t>экспертные </a:t>
            </a:r>
            <a:r>
              <a:rPr lang="ru-RU" dirty="0"/>
              <a:t>советы, экспертно-методические центры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b="1" dirty="0"/>
              <a:t>4. Результативность педагогического опыта</a:t>
            </a:r>
            <a:r>
              <a:rPr lang="ru-RU" b="1" dirty="0" smtClean="0"/>
              <a:t>.</a:t>
            </a:r>
          </a:p>
          <a:p>
            <a:pPr algn="just"/>
            <a:r>
              <a:rPr lang="ru-RU" dirty="0"/>
              <a:t>участие обучающихся в общественно-полезных делах: добровольчество (волонтерство), социальные проекты, муниципальные программы; участие обучающихся в культурно – досуговых мероприятиях: концерты, творческие встречи, походы и др. (план работы, проекты, нормативно-правовые документы, цифровые следы</a:t>
            </a:r>
            <a:r>
              <a:rPr lang="ru-RU" dirty="0" smtClean="0"/>
              <a:t>);</a:t>
            </a:r>
          </a:p>
          <a:p>
            <a:pPr algn="just"/>
            <a:r>
              <a:rPr lang="ru-RU" dirty="0"/>
              <a:t>наличие победителей/ призёров среди обучающихся в конкурсах, учредителем которых являются органы государственной власти регионального уровня, очное </a:t>
            </a:r>
            <a:r>
              <a:rPr lang="ru-RU" dirty="0" smtClean="0"/>
              <a:t>участие;</a:t>
            </a:r>
          </a:p>
          <a:p>
            <a:pPr algn="just"/>
            <a:r>
              <a:rPr lang="ru-RU" dirty="0"/>
              <a:t>наличие победителей/ призёров среди обучающихся в конкурсах, учредителем которых являются органы государственной власти федерального уровня, очное </a:t>
            </a:r>
            <a:r>
              <a:rPr lang="ru-RU" dirty="0" smtClean="0"/>
              <a:t>участие.</a:t>
            </a:r>
            <a:r>
              <a:rPr lang="ru-RU" b="1" dirty="0" smtClean="0"/>
              <a:t>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37642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548680"/>
            <a:ext cx="7543801" cy="532041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5. Практическая значимость и востребованность педагогического </a:t>
            </a:r>
            <a:r>
              <a:rPr lang="ru-RU" dirty="0" smtClean="0"/>
              <a:t>опыта: </a:t>
            </a:r>
          </a:p>
          <a:p>
            <a:endParaRPr lang="ru-RU" dirty="0" smtClean="0"/>
          </a:p>
          <a:p>
            <a:r>
              <a:rPr lang="ru-RU" dirty="0"/>
              <a:t>педагогическими работниками </a:t>
            </a:r>
            <a:r>
              <a:rPr lang="ru-RU" dirty="0" smtClean="0"/>
              <a:t>муниципалитета, региона, других </a:t>
            </a:r>
            <a:r>
              <a:rPr lang="ru-RU" dirty="0"/>
              <a:t>регионов РФ/за пределами </a:t>
            </a:r>
            <a:r>
              <a:rPr lang="ru-RU" dirty="0" smtClean="0"/>
              <a:t>РФ.</a:t>
            </a:r>
          </a:p>
          <a:p>
            <a:endParaRPr lang="ru-RU" dirty="0"/>
          </a:p>
          <a:p>
            <a:r>
              <a:rPr lang="ru-RU" dirty="0"/>
              <a:t>6. Представление общественности уникального педагогического </a:t>
            </a:r>
            <a:r>
              <a:rPr lang="ru-RU" dirty="0" smtClean="0"/>
              <a:t>опыта:</a:t>
            </a:r>
          </a:p>
          <a:p>
            <a:r>
              <a:rPr lang="ru-RU" dirty="0"/>
              <a:t>освещение в телевизионных программах/официальных электронных и печатных </a:t>
            </a:r>
            <a:r>
              <a:rPr lang="ru-RU" dirty="0" smtClean="0"/>
              <a:t>СМИ;</a:t>
            </a:r>
          </a:p>
          <a:p>
            <a:r>
              <a:rPr lang="ru-RU" dirty="0"/>
              <a:t>публикации на официальных сайтах учебно-методических, учебно-научных кабинетов/центров, ИПКРО, органов управления </a:t>
            </a:r>
            <a:r>
              <a:rPr lang="ru-RU" dirty="0" smtClean="0"/>
              <a:t>образованием;</a:t>
            </a:r>
          </a:p>
          <a:p>
            <a:r>
              <a:rPr lang="ru-RU" dirty="0"/>
              <a:t>выступления, проведение мастер-классов и др. на курсах ПК/семинарах/конференциях и др. образовательных событиях регионального, федерального, международного </a:t>
            </a:r>
            <a:r>
              <a:rPr lang="ru-RU" dirty="0" smtClean="0"/>
              <a:t>уровня.</a:t>
            </a:r>
            <a:endParaRPr lang="ru-RU" dirty="0"/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391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543801" cy="40233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49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Закон Томской области от 13_03_2006 N 29-ОЗ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ред. от 04.04.2022)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АДМИНИСТРАЦИИ ТОМСКОЙ  ОБЛАСТИ от 1 июня 2006 г. N 72а «О ПРЕМИЯХ ТОМСКОЙ ОБЛАСТИ В СФЕРЕ ОБРАЗОВАНИЯ, НАУКИ, ЗДРАВООХРАНЕНИЯ И КУЛЬТУРЫ»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(ред. от 25.03.2021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АДМИНИСТРАЦИИ ТОМСКОЙ ОБЛАСТИ от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05.05.2006 N 56а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(ред. от 09.03.2022)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открытым и проводится в форме конкурса документов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/>
              <a:t>Ссылка </a:t>
            </a:r>
            <a:r>
              <a:rPr lang="ru-RU" sz="2000" dirty="0"/>
              <a:t>на </a:t>
            </a:r>
            <a:r>
              <a:rPr lang="ru-RU" sz="2000" dirty="0" smtClean="0"/>
              <a:t>объявление Конкурса:</a:t>
            </a:r>
            <a:r>
              <a:rPr lang="ru-RU" sz="2000" dirty="0"/>
              <a:t> </a:t>
            </a:r>
            <a:r>
              <a:rPr lang="ru-RU" sz="2000" dirty="0" smtClean="0"/>
              <a:t>оцдо70.РФ/2022/04/19/премии-томской-области-в-сфере-</a:t>
            </a:r>
            <a:r>
              <a:rPr lang="ru-RU" sz="2000" dirty="0" err="1" smtClean="0"/>
              <a:t>образо</a:t>
            </a:r>
            <a:r>
              <a:rPr lang="ru-RU" sz="2000" dirty="0" smtClean="0"/>
              <a:t>/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4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ред. Закона Томской области от 04.04.2022 N 14-ОЗ)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7 премий в размере 50 тысяч рублей каждая - педагогическим работникам организаций дополнительного образования;</a:t>
            </a:r>
          </a:p>
          <a:p>
            <a:r>
              <a:rPr lang="ru-RU" dirty="0"/>
              <a:t>(в ред. Закона Томской области от 04.04.2022 N 14-ОЗ</a:t>
            </a:r>
            <a:r>
              <a:rPr lang="ru-RU" dirty="0" smtClean="0"/>
              <a:t>);</a:t>
            </a:r>
          </a:p>
          <a:p>
            <a:endParaRPr lang="ru-RU" dirty="0"/>
          </a:p>
          <a:p>
            <a:r>
              <a:rPr lang="ru-RU" dirty="0"/>
              <a:t>1 премия в размере 150 тысяч рублей - коллективу работников организации дополнительного образования;</a:t>
            </a:r>
          </a:p>
          <a:p>
            <a:r>
              <a:rPr lang="ru-RU" dirty="0"/>
              <a:t>(абзац введен Законом Томской области от 04.04.2022 N 14-ОЗ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452F3-A16F-40AE-8E6D-7D54CC63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ambria"/>
              </a:rPr>
              <a:t>Сроки </a:t>
            </a:r>
            <a:r>
              <a:rPr lang="ru-RU" dirty="0" smtClean="0">
                <a:latin typeface="Cambria"/>
              </a:rPr>
              <a:t>и место подачи </a:t>
            </a:r>
            <a:r>
              <a:rPr lang="ru-RU" dirty="0">
                <a:latin typeface="Cambria"/>
              </a:rPr>
              <a:t>материалов на  Конкурс: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0F5D63-B04A-4C17-968D-9B50B6D0D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endParaRPr lang="ru-RU" dirty="0">
              <a:latin typeface="Calibri"/>
              <a:cs typeface="Calibri"/>
            </a:endParaRPr>
          </a:p>
          <a:p>
            <a:pPr algn="just"/>
            <a:r>
              <a:rPr lang="ru-RU" dirty="0">
                <a:latin typeface="Calibri"/>
                <a:cs typeface="Calibri"/>
              </a:rPr>
              <a:t> </a:t>
            </a:r>
            <a:r>
              <a:rPr lang="ru-RU" dirty="0" smtClean="0"/>
              <a:t>Материалы</a:t>
            </a:r>
            <a:r>
              <a:rPr lang="ru-RU" dirty="0"/>
              <a:t> на Конкурс принимаются </a:t>
            </a:r>
            <a:r>
              <a:rPr lang="ru-RU" b="1" dirty="0"/>
              <a:t>Конкурсные материалы принимаются в срок до 25 мая (до 18:00, томское время) по адресу: г. Томск, ОГБОУДО «Областной центр дополнительного образования» (</a:t>
            </a:r>
            <a:r>
              <a:rPr lang="ru-RU" b="1" dirty="0" err="1"/>
              <a:t>ул.Лермонтова</a:t>
            </a:r>
            <a:r>
              <a:rPr lang="ru-RU" b="1" dirty="0"/>
              <a:t>, 60, </a:t>
            </a:r>
            <a:r>
              <a:rPr lang="ru-RU" b="1" dirty="0" err="1"/>
              <a:t>каб</a:t>
            </a:r>
            <a:r>
              <a:rPr lang="ru-RU" b="1" dirty="0"/>
              <a:t>. 209</a:t>
            </a:r>
            <a:r>
              <a:rPr lang="ru-RU" b="1" dirty="0" smtClean="0"/>
              <a:t>)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Документы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 конкурс принимаются в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печатном </a:t>
            </a:r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виде. Сведения  о  соискателе дублируются  в электронном  виде на адрес  </a:t>
            </a:r>
            <a:r>
              <a:rPr lang="ru-RU" dirty="0" smtClean="0">
                <a:hlinkClick r:id="rId3"/>
              </a:rPr>
              <a:t>avanucova@list.ru</a:t>
            </a:r>
            <a:endParaRPr lang="ru-RU" dirty="0" smtClean="0"/>
          </a:p>
          <a:p>
            <a:r>
              <a:rPr lang="ru-RU" dirty="0" smtClean="0"/>
              <a:t>Телефон </a:t>
            </a:r>
            <a:r>
              <a:rPr lang="ru-RU" dirty="0"/>
              <a:t>для справок (3822) 90-86-10, +7 (952) 803 32 12; Ванюкова Анна Анатольевна, старший  </a:t>
            </a:r>
            <a:r>
              <a:rPr lang="ru-RU" dirty="0" smtClean="0"/>
              <a:t>методист </a:t>
            </a:r>
            <a:r>
              <a:rPr lang="ru-RU" dirty="0"/>
              <a:t>ОГБОУ ДО «Областной  центр дополнительного образования».</a:t>
            </a:r>
          </a:p>
          <a:p>
            <a:endParaRPr lang="ru-RU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19347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Участники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Претендовать на получение премии имеют право лица, проживающие на территории Томской области и занятые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 основному месту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организациях, расположенных на территории Томской области вне зависимости от их организационно-правовых форм и форм собственности.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Выдвижение работ и кандидатов на соискание премии Томской области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 сфере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производится Советами образовательных организаций независимо от их организационно-правовых форм.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Лауреат премии Томской области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 сфере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имеет право повторно выдвигаться на соискание премии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не ранее чем через пять лет.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(участники – лауреаты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2017-2021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годах - нет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Материалы, представленные соискателями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Конкурс в печатном  виде,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должны быть сброшюрованы, листы пронумерованы, использование мультифор не допускается.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Сведения о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соискателе дублируются  в электронном виде  по  адресу: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avanucova@list.ru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Материалы, представленные на Конкурс, не комментируются, 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возвращаются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после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официального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объявления  результатов.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/>
              <a:t>Материалы на Конкурс должны содержать по каждому соискателю: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заявление соискателя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выписку из протокола заседания Совета о выдвижении на соискание премии;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мотивированное представление, характеризующее достижения соискателя;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сведения о соискателе: фамилия, имя, отчество; число, месяц и год рождения (в соответствии с паспортом); место работы (в соответствии с Уставом); адрес организации, занимаемая должность (если соискатель пенсионер, то указывается должность, которую он занимал до выхода на пенсию); ученая степень, ученое звание и даты их присуждения; домашний адрес, домашний, служебный и мобильный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телефоны; электронный адрес; ссылки  на электронные ресурсы,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подтверждающие достижения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соискателя;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подтверждающие достижения соискателя.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u="sng" dirty="0">
                <a:latin typeface="Times New Roman" pitchFamily="18" charset="0"/>
                <a:cs typeface="Times New Roman" pitchFamily="18" charset="0"/>
                <a:hlinkClick r:id="rId3"/>
              </a:rPr>
              <a:t>типовая форма согласия на обработку персональных данных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Мотивированное представление, характеризующее достижения соискателя: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Требования к оформлению мотивированного представления: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текст представления – не более 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информация излагается от 3-го лица;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напечатан 14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шрифтом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Astra Serif, 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интервал.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2084</TotalTime>
  <Words>967</Words>
  <Application>Microsoft Office PowerPoint</Application>
  <PresentationFormat>Экран (4:3)</PresentationFormat>
  <Paragraphs>135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Times New Roman</vt:lpstr>
      <vt:lpstr>Ретро</vt:lpstr>
      <vt:lpstr>Конкурс  на соискание премии Томской области в сфере образования, науки, здравоохранения и культуры </vt:lpstr>
      <vt:lpstr>Презентация PowerPoint</vt:lpstr>
      <vt:lpstr>Основание</vt:lpstr>
      <vt:lpstr>Статья 4 (в ред. Закона Томской области от 04.04.2022 N 14-ОЗ) </vt:lpstr>
      <vt:lpstr>Сроки и место подачи материалов на  Конкурс:</vt:lpstr>
      <vt:lpstr>Участники</vt:lpstr>
      <vt:lpstr>Презентация PowerPoint</vt:lpstr>
      <vt:lpstr>Материалы на Конкурс должны содержать по каждому соискателю: </vt:lpstr>
      <vt:lpstr>Мотивированное представление, характеризующее достижения соискателя: </vt:lpstr>
      <vt:lpstr>Презентация PowerPoint</vt:lpstr>
      <vt:lpstr>Презентация PowerPoint</vt:lpstr>
      <vt:lpstr>Документы, подтверждающие достижения соискателя. </vt:lpstr>
      <vt:lpstr>«Премия коллективу работников организации  дополнительного образования» Общие  критерии: </vt:lpstr>
      <vt:lpstr>Критерии «Премия коллективу работников организации  дополнительного образования»   1. Актуальность педагогического проекта: </vt:lpstr>
      <vt:lpstr>3. Описание содержание педагогического проекта: </vt:lpstr>
      <vt:lpstr>Презентация PowerPoint</vt:lpstr>
      <vt:lpstr>5. Практическая значимость и востребованность результатов проекта: </vt:lpstr>
      <vt:lpstr>Презентация PowerPoint</vt:lpstr>
      <vt:lpstr>Презентация PowerPoint</vt:lpstr>
      <vt:lpstr>1. Актуальность педагогического опыта.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konferenczal</dc:creator>
  <cp:lastModifiedBy>Зам директора по ПМР</cp:lastModifiedBy>
  <cp:revision>105</cp:revision>
  <dcterms:created xsi:type="dcterms:W3CDTF">2017-04-07T08:57:44Z</dcterms:created>
  <dcterms:modified xsi:type="dcterms:W3CDTF">2022-04-27T07:17:30Z</dcterms:modified>
</cp:coreProperties>
</file>